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  <p:sldMasterId id="2147483788" r:id="rId4"/>
  </p:sldMasterIdLst>
  <p:notesMasterIdLst>
    <p:notesMasterId r:id="rId23"/>
  </p:notesMasterIdLst>
  <p:sldIdLst>
    <p:sldId id="282" r:id="rId5"/>
    <p:sldId id="283" r:id="rId6"/>
    <p:sldId id="284" r:id="rId7"/>
    <p:sldId id="265" r:id="rId8"/>
    <p:sldId id="257" r:id="rId9"/>
    <p:sldId id="281" r:id="rId10"/>
    <p:sldId id="259" r:id="rId11"/>
    <p:sldId id="261" r:id="rId12"/>
    <p:sldId id="260" r:id="rId13"/>
    <p:sldId id="258" r:id="rId14"/>
    <p:sldId id="263" r:id="rId15"/>
    <p:sldId id="289" r:id="rId16"/>
    <p:sldId id="274" r:id="rId17"/>
    <p:sldId id="290" r:id="rId18"/>
    <p:sldId id="273" r:id="rId19"/>
    <p:sldId id="268" r:id="rId20"/>
    <p:sldId id="262" r:id="rId21"/>
    <p:sldId id="288" r:id="rId22"/>
  </p:sldIdLst>
  <p:sldSz cx="9144000" cy="6858000" type="screen4x3"/>
  <p:notesSz cx="6797675" cy="9926638"/>
  <p:embeddedFontLst>
    <p:embeddedFont>
      <p:font typeface="Arial Unicode MS" panose="020B0604020202020204" charset="-128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Georgia" panose="02040502050405020303" pitchFamily="18" charset="0"/>
      <p:regular r:id="rId31"/>
      <p:bold r:id="rId32"/>
      <p:italic r:id="rId33"/>
      <p:boldItalic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</p:embeddedFontLst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>
          <p15:clr>
            <a:srgbClr val="A4A3A4"/>
          </p15:clr>
        </p15:guide>
        <p15:guide id="2" orient="horz" pos="3929">
          <p15:clr>
            <a:srgbClr val="A4A3A4"/>
          </p15:clr>
        </p15:guide>
        <p15:guide id="3" orient="horz" pos="368">
          <p15:clr>
            <a:srgbClr val="A4A3A4"/>
          </p15:clr>
        </p15:guide>
        <p15:guide id="4" orient="horz" pos="2560">
          <p15:clr>
            <a:srgbClr val="A4A3A4"/>
          </p15:clr>
        </p15:guide>
        <p15:guide id="5" orient="horz" pos="2441">
          <p15:clr>
            <a:srgbClr val="A4A3A4"/>
          </p15:clr>
        </p15:guide>
        <p15:guide id="6" orient="horz" pos="96">
          <p15:clr>
            <a:srgbClr val="A4A3A4"/>
          </p15:clr>
        </p15:guide>
        <p15:guide id="7" orient="horz" pos="4133">
          <p15:clr>
            <a:srgbClr val="A4A3A4"/>
          </p15:clr>
        </p15:guide>
        <p15:guide id="8" orient="horz" pos="28" userDrawn="1">
          <p15:clr>
            <a:srgbClr val="A4A3A4"/>
          </p15:clr>
        </p15:guide>
        <p15:guide id="9" pos="317">
          <p15:clr>
            <a:srgbClr val="A4A3A4"/>
          </p15:clr>
        </p15:guide>
        <p15:guide id="10" pos="5443">
          <p15:clr>
            <a:srgbClr val="A4A3A4"/>
          </p15:clr>
        </p15:guide>
        <p15:guide id="11" pos="2821">
          <p15:clr>
            <a:srgbClr val="A4A3A4"/>
          </p15:clr>
        </p15:guide>
        <p15:guide id="12" pos="2939">
          <p15:clr>
            <a:srgbClr val="A4A3A4"/>
          </p15:clr>
        </p15:guide>
        <p15:guide id="13" pos="105">
          <p15:clr>
            <a:srgbClr val="A4A3A4"/>
          </p15:clr>
        </p15:guide>
        <p15:guide id="14" pos="56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D60093"/>
    <a:srgbClr val="EC008C"/>
    <a:srgbClr val="FFDD00"/>
    <a:srgbClr val="BF1F24"/>
    <a:srgbClr val="F7931C"/>
    <a:srgbClr val="7AC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36" autoAdjust="0"/>
    <p:restoredTop sz="94660"/>
  </p:normalViewPr>
  <p:slideViewPr>
    <p:cSldViewPr showGuides="1">
      <p:cViewPr varScale="1">
        <p:scale>
          <a:sx n="85" d="100"/>
          <a:sy n="85" d="100"/>
        </p:scale>
        <p:origin x="1565" y="62"/>
      </p:cViewPr>
      <p:guideLst>
        <p:guide orient="horz" pos="1071"/>
        <p:guide orient="horz" pos="3929"/>
        <p:guide orient="horz" pos="368"/>
        <p:guide orient="horz" pos="2560"/>
        <p:guide orient="horz" pos="2441"/>
        <p:guide orient="horz" pos="96"/>
        <p:guide orient="horz" pos="4133"/>
        <p:guide orient="horz" pos="28"/>
        <p:guide pos="317"/>
        <p:guide pos="5443"/>
        <p:guide pos="2821"/>
        <p:guide pos="2939"/>
        <p:guide pos="105"/>
        <p:guide pos="565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a-DK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a-DK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a-DK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775D998-57E5-48B9-8D5D-41860F536BB6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20115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B52F61-A05E-41AB-A816-D9804F55920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305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9144000" cy="190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114" r="38720" b="56385"/>
          <a:stretch/>
        </p:blipFill>
        <p:spPr>
          <a:xfrm>
            <a:off x="0" y="61541"/>
            <a:ext cx="9144000" cy="1846459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788304" y="1908000"/>
            <a:ext cx="7589610" cy="1618714"/>
          </a:xfrm>
        </p:spPr>
        <p:txBody>
          <a:bodyPr anchor="b" anchorCtr="0"/>
          <a:lstStyle>
            <a:lvl1pPr>
              <a:lnSpc>
                <a:spcPct val="83000"/>
              </a:lnSpc>
              <a:defRPr sz="6000"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da-DK" noProof="0" dirty="0"/>
              <a:t>Klik, og tilføj titel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0184" y="3814166"/>
            <a:ext cx="7439598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1">
                <a:solidFill>
                  <a:srgbClr val="7F7F7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 noProof="0" dirty="0"/>
              <a:t>Klik, og tilføj underoverskrift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027E-75D8-4E45-9E8E-1595773F0041}" type="datetime2">
              <a:rPr lang="da-DK" smtClean="0"/>
              <a:pPr/>
              <a:t>23. november 2023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57A29-F2F5-41C9-9D61-59DDDBBF376E}" type="slidenum">
              <a:rPr lang="da-DK" smtClean="0"/>
              <a:pPr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7" y="584201"/>
            <a:ext cx="8137525" cy="5653112"/>
          </a:xfrm>
        </p:spPr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1BCECD-DF0F-4558-8209-8405D1F1D426}" type="datetime2">
              <a:rPr lang="da-DK" noProof="0"/>
              <a:pPr/>
              <a:t>23. november 2023</a:t>
            </a:fld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35900-392D-46F4-8341-366E91CBDAA0}" type="slidenum">
              <a:rPr lang="da-DK" noProof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826820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kille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113" r="38720" b="37764"/>
          <a:stretch/>
        </p:blipFill>
        <p:spPr>
          <a:xfrm>
            <a:off x="0" y="4221120"/>
            <a:ext cx="9144000" cy="2636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9975" y="584200"/>
            <a:ext cx="8202991" cy="2519931"/>
          </a:xfrm>
        </p:spPr>
        <p:txBody>
          <a:bodyPr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Klik, og tilføj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3237" y="3360904"/>
            <a:ext cx="8137525" cy="703096"/>
          </a:xfrm>
        </p:spPr>
        <p:txBody>
          <a:bodyPr/>
          <a:lstStyle>
            <a:lvl1pPr marL="0" indent="0" algn="l">
              <a:buNone/>
              <a:defRPr sz="2000" i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 noProof="0" dirty="0"/>
              <a:t>Klik, og tilføj underoverskrift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7C61A6-647D-4B2B-8346-C503198F10DB}" type="datetime2">
              <a:rPr lang="da-DK" noProof="0" smtClean="0"/>
              <a:pPr/>
              <a:t>23. november 2023</a:t>
            </a:fld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CA7DE-EF32-49F9-A743-135778064C71}" type="slidenum">
              <a:rPr lang="da-DK" noProof="0"/>
              <a:pPr/>
              <a:t>‹nr.›</a:t>
            </a:fld>
            <a:endParaRPr lang="da-DK" noProof="0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5" y="6382131"/>
            <a:ext cx="1459770" cy="28764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579" y="6300230"/>
            <a:ext cx="662774" cy="45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91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CF30C1-C16D-433C-A96A-D83E69CDD0AF}" type="datetime2">
              <a:rPr lang="da-DK" noProof="0"/>
              <a:pPr/>
              <a:t>23. november 2023</a:t>
            </a:fld>
            <a:endParaRPr lang="da-D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6643C-3FBF-4A6C-AE6E-30C03FEB2E00}" type="slidenum">
              <a:rPr lang="da-DK" noProof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194160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6E8D41-AB85-4137-B54C-08EAF5DD5794}" type="datetime2">
              <a:rPr lang="da-DK"/>
              <a:pPr/>
              <a:t>23. november 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77152-ABBE-41DA-A982-CA0A10BA369D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6004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D716-B953-4580-AD1E-D5B7DDD2EAD5}" type="datetimeFigureOut">
              <a:rPr lang="da-DK" smtClean="0"/>
              <a:t>23-11-2023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09D1-0A00-4CEC-A627-D3E212D9C8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6774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D716-B953-4580-AD1E-D5B7DDD2EAD5}" type="datetimeFigureOut">
              <a:rPr lang="da-DK" smtClean="0"/>
              <a:t>23-11-2023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09D1-0A00-4CEC-A627-D3E212D9C8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0848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D716-B953-4580-AD1E-D5B7DDD2EAD5}" type="datetimeFigureOut">
              <a:rPr lang="da-DK" smtClean="0"/>
              <a:t>23-11-2023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09D1-0A00-4CEC-A627-D3E212D9C8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0748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D716-B953-4580-AD1E-D5B7DDD2EAD5}" type="datetimeFigureOut">
              <a:rPr lang="da-DK" smtClean="0"/>
              <a:t>23-11-2023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09D1-0A00-4CEC-A627-D3E212D9C8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942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D716-B953-4580-AD1E-D5B7DDD2EAD5}" type="datetimeFigureOut">
              <a:rPr lang="da-DK" smtClean="0"/>
              <a:t>23-11-2023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09D1-0A00-4CEC-A627-D3E212D9C8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050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D716-B953-4580-AD1E-D5B7DDD2EAD5}" type="datetimeFigureOut">
              <a:rPr lang="da-DK" smtClean="0"/>
              <a:t>23-11-2023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09D1-0A00-4CEC-A627-D3E212D9C8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917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1BCECD-DF0F-4558-8209-8405D1F1D426}" type="datetime2">
              <a:rPr lang="da-DK" noProof="0"/>
              <a:pPr/>
              <a:t>23. november 2023</a:t>
            </a:fld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35900-392D-46F4-8341-366E91CBDAA0}" type="slidenum">
              <a:rPr lang="da-DK" noProof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208594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D716-B953-4580-AD1E-D5B7DDD2EAD5}" type="datetimeFigureOut">
              <a:rPr lang="da-DK" smtClean="0"/>
              <a:t>23-11-2023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09D1-0A00-4CEC-A627-D3E212D9C8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7086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D716-B953-4580-AD1E-D5B7DDD2EAD5}" type="datetimeFigureOut">
              <a:rPr lang="da-DK" smtClean="0"/>
              <a:t>23-11-2023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09D1-0A00-4CEC-A627-D3E212D9C8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6851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D716-B953-4580-AD1E-D5B7DDD2EAD5}" type="datetimeFigureOut">
              <a:rPr lang="da-DK" smtClean="0"/>
              <a:t>23-11-2023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09D1-0A00-4CEC-A627-D3E212D9C8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7173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D716-B953-4580-AD1E-D5B7DDD2EAD5}" type="datetimeFigureOut">
              <a:rPr lang="da-DK" smtClean="0"/>
              <a:t>23-11-2023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09D1-0A00-4CEC-A627-D3E212D9C8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3526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D716-B953-4580-AD1E-D5B7DDD2EAD5}" type="datetimeFigureOut">
              <a:rPr lang="da-DK" smtClean="0"/>
              <a:t>23-11-2023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09D1-0A00-4CEC-A627-D3E212D9C8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868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verskrift og 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00213"/>
            <a:ext cx="3975100" cy="45370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663" y="1700213"/>
            <a:ext cx="3975100" cy="45370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575FBE-562C-41D5-8814-F60D350A2B2D}" type="datetime2">
              <a:rPr lang="da-DK" noProof="0"/>
              <a:pPr/>
              <a:t>23. november 2023</a:t>
            </a:fld>
            <a:endParaRPr lang="da-DK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FF931-D198-4569-94B6-C4CEBA5B3359}" type="slidenum">
              <a:rPr lang="da-DK" noProof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01616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00213"/>
            <a:ext cx="3975099" cy="45370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663" y="1700213"/>
            <a:ext cx="3975100" cy="21748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575FBE-562C-41D5-8814-F60D350A2B2D}" type="datetime2">
              <a:rPr lang="da-DK" noProof="0"/>
              <a:pPr/>
              <a:t>23. november 2023</a:t>
            </a:fld>
            <a:endParaRPr lang="da-DK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FF931-D198-4569-94B6-C4CEBA5B3359}" type="slidenum">
              <a:rPr lang="da-DK" noProof="0"/>
              <a:pPr/>
              <a:t>‹nr.›</a:t>
            </a:fld>
            <a:endParaRPr lang="da-DK" noProof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665662" y="4064000"/>
            <a:ext cx="3975100" cy="2173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792061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 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027E-75D8-4E45-9E8E-1595773F0041}" type="datetime2">
              <a:rPr lang="da-DK" noProof="0" smtClean="0"/>
              <a:pPr/>
              <a:t>23. november 2023</a:t>
            </a:fld>
            <a:endParaRPr lang="da-D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57A29-F2F5-41C9-9D61-59DDDBBF376E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3238" y="1700213"/>
            <a:ext cx="3975100" cy="21748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03238" y="4064000"/>
            <a:ext cx="3975099" cy="217328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665662" y="1700213"/>
            <a:ext cx="3975101" cy="45370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302961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027E-75D8-4E45-9E8E-1595773F0041}" type="datetime2">
              <a:rPr lang="da-DK" noProof="0" smtClean="0"/>
              <a:pPr/>
              <a:t>23. november 2023</a:t>
            </a:fld>
            <a:endParaRPr lang="da-D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57A29-F2F5-41C9-9D61-59DDDBBF376E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3238" y="1700213"/>
            <a:ext cx="3975100" cy="21748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03238" y="4064000"/>
            <a:ext cx="3975099" cy="2173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665662" y="1700213"/>
            <a:ext cx="3975101" cy="21748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4665662" y="4064000"/>
            <a:ext cx="3975101" cy="2173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368432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52400"/>
            <a:ext cx="9144000" cy="6084888"/>
          </a:xfrm>
          <a:solidFill>
            <a:schemeClr val="bg1"/>
          </a:solidFill>
        </p:spPr>
        <p:txBody>
          <a:bodyPr tIns="684000"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027E-75D8-4E45-9E8E-1595773F0041}" type="datetime2">
              <a:rPr lang="da-DK" noProof="0" smtClean="0"/>
              <a:pPr/>
              <a:t>23. november 2023</a:t>
            </a:fld>
            <a:endParaRPr lang="da-D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57A29-F2F5-41C9-9D61-59DDDBBF376E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49104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027E-75D8-4E45-9E8E-1595773F0041}" type="datetime2">
              <a:rPr lang="da-DK" noProof="0" smtClean="0"/>
              <a:pPr/>
              <a:t>23. november 2023</a:t>
            </a:fld>
            <a:endParaRPr lang="da-D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57A29-F2F5-41C9-9D61-59DDDBBF376E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03238" y="1700214"/>
            <a:ext cx="3975100" cy="453707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665662" y="1700214"/>
            <a:ext cx="3975101" cy="4537074"/>
          </a:xfrm>
          <a:solidFill>
            <a:schemeClr val="bg1"/>
          </a:solidFill>
        </p:spPr>
        <p:txBody>
          <a:bodyPr tIns="684000"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6800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027E-75D8-4E45-9E8E-1595773F0041}" type="datetime2">
              <a:rPr lang="da-DK" noProof="0" smtClean="0"/>
              <a:pPr/>
              <a:t>23. november 2023</a:t>
            </a:fld>
            <a:endParaRPr lang="da-D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57A29-F2F5-41C9-9D61-59DDDBBF376E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03238" y="1700214"/>
            <a:ext cx="3975100" cy="4537074"/>
          </a:xfrm>
          <a:solidFill>
            <a:schemeClr val="bg1"/>
          </a:solidFill>
        </p:spPr>
        <p:txBody>
          <a:bodyPr tIns="684000"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65662" y="1700214"/>
            <a:ext cx="3975101" cy="453707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03719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5" y="6382131"/>
            <a:ext cx="1459770" cy="28764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579" y="6300230"/>
            <a:ext cx="662774" cy="450983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4326" y="584201"/>
            <a:ext cx="8176437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00213"/>
            <a:ext cx="8137525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38" y="0"/>
            <a:ext cx="111956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7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5888027E-75D8-4E45-9E8E-1595773F0041}" type="datetime2">
              <a:rPr lang="da-DK" smtClean="0"/>
              <a:pPr/>
              <a:t>23. november 2023</a:t>
            </a:fld>
            <a:endParaRPr lang="da-DK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19672" y="0"/>
            <a:ext cx="666074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endParaRPr lang="da-DK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21579" y="0"/>
            <a:ext cx="311766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fld id="{B6C57A29-F2F5-41C9-9D61-59DDDBBF376E}" type="slidenum">
              <a:rPr lang="da-DK" smtClean="0"/>
              <a:pPr/>
              <a:t>‹nr.›</a:t>
            </a:fld>
            <a:endParaRPr lang="da-D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0" r:id="rId10"/>
    <p:sldLayoutId id="2147483787" r:id="rId11"/>
    <p:sldLayoutId id="2147483664" r:id="rId12"/>
    <p:sldLayoutId id="2147483665" r:id="rId13"/>
  </p:sldLayoutIdLst>
  <p:txStyles>
    <p:titleStyle>
      <a:lvl1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214DA2"/>
          </a:solidFill>
          <a:latin typeface="Arial Unicode MS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214DA2"/>
          </a:solidFill>
          <a:latin typeface="Arial Unicode MS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214DA2"/>
          </a:solidFill>
          <a:latin typeface="Arial Unicode MS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214DA2"/>
          </a:solidFill>
          <a:latin typeface="Arial Unicode MS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214DA2"/>
          </a:solidFill>
          <a:latin typeface="Arial Unicode MS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214DA2"/>
          </a:solidFill>
          <a:latin typeface="Arial Unicode MS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214DA2"/>
          </a:solidFill>
          <a:latin typeface="Arial Unicode MS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214DA2"/>
          </a:solidFill>
          <a:latin typeface="Arial Unicode MS" pitchFamily="34" charset="-128"/>
        </a:defRPr>
      </a:lvl9pPr>
    </p:titleStyle>
    <p:bodyStyle>
      <a:lvl1pPr marL="324000" indent="-324000" algn="l" rtl="0" eaLnBrk="1" fontAlgn="base" hangingPunct="1">
        <a:spcBef>
          <a:spcPct val="20000"/>
        </a:spcBef>
        <a:spcAft>
          <a:spcPct val="0"/>
        </a:spcAft>
        <a:buChar char="•"/>
        <a:defRPr sz="2000" i="1">
          <a:solidFill>
            <a:schemeClr val="tx1"/>
          </a:solidFill>
          <a:latin typeface="+mn-lt"/>
          <a:ea typeface="+mn-ea"/>
          <a:cs typeface="+mn-cs"/>
        </a:defRPr>
      </a:lvl1pPr>
      <a:lvl2pPr marL="640800" indent="-284400" algn="l" rtl="0" eaLnBrk="1" fontAlgn="base" hangingPunct="1">
        <a:spcBef>
          <a:spcPct val="20000"/>
        </a:spcBef>
        <a:spcAft>
          <a:spcPct val="0"/>
        </a:spcAft>
        <a:buChar char="–"/>
        <a:defRPr sz="1800" i="1">
          <a:solidFill>
            <a:schemeClr val="tx1"/>
          </a:solidFill>
          <a:latin typeface="+mn-lt"/>
        </a:defRPr>
      </a:lvl2pPr>
      <a:lvl3pPr marL="871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 i="1">
          <a:solidFill>
            <a:schemeClr val="tx1"/>
          </a:solidFill>
          <a:latin typeface="+mn-lt"/>
        </a:defRPr>
      </a:lvl3pPr>
      <a:lvl4pPr marL="11268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 i="1">
          <a:solidFill>
            <a:schemeClr val="tx1"/>
          </a:solidFill>
          <a:latin typeface="+mn-lt"/>
        </a:defRPr>
      </a:lvl4pPr>
      <a:lvl5pPr marL="1357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 i="1">
          <a:solidFill>
            <a:schemeClr val="tx1"/>
          </a:solidFill>
          <a:latin typeface="+mn-lt"/>
        </a:defRPr>
      </a:lvl5pPr>
      <a:lvl6pPr marL="1357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 i="1">
          <a:solidFill>
            <a:schemeClr val="tx1"/>
          </a:solidFill>
          <a:latin typeface="+mn-lt"/>
        </a:defRPr>
      </a:lvl6pPr>
      <a:lvl7pPr marL="1357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 i="1">
          <a:solidFill>
            <a:schemeClr val="tx1"/>
          </a:solidFill>
          <a:latin typeface="+mn-lt"/>
        </a:defRPr>
      </a:lvl7pPr>
      <a:lvl8pPr marL="1357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 i="1">
          <a:solidFill>
            <a:schemeClr val="tx1"/>
          </a:solidFill>
          <a:latin typeface="+mn-lt"/>
        </a:defRPr>
      </a:lvl8pPr>
      <a:lvl9pPr marL="1357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 i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1D716-B953-4580-AD1E-D5B7DDD2EAD5}" type="datetimeFigureOut">
              <a:rPr lang="da-DK" smtClean="0"/>
              <a:t>23-11-2023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E09D1-0A00-4CEC-A627-D3E212D9C8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092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dendørs, sky, transport, kran&#10;&#10;Automatisk genereret beskrivelse">
            <a:extLst>
              <a:ext uri="{FF2B5EF4-FFF2-40B4-BE49-F238E27FC236}">
                <a16:creationId xmlns:a16="http://schemas.microsoft.com/office/drawing/2014/main" id="{543D0CDC-44BB-C4AA-8C75-8ADE66168F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828"/>
          <a:stretch/>
        </p:blipFill>
        <p:spPr>
          <a:xfrm rot="5400000">
            <a:off x="2161222" y="2100561"/>
            <a:ext cx="4821556" cy="44540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204864"/>
            <a:ext cx="9144000" cy="1618714"/>
          </a:xfrm>
        </p:spPr>
        <p:txBody>
          <a:bodyPr/>
          <a:lstStyle/>
          <a:p>
            <a:pPr algn="ctr"/>
            <a:r>
              <a:rPr lang="nb-NO" dirty="0"/>
              <a:t>Byomdannelse i Hersted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0" y="3833571"/>
            <a:ext cx="9144000" cy="697606"/>
          </a:xfrm>
        </p:spPr>
        <p:txBody>
          <a:bodyPr/>
          <a:lstStyle/>
          <a:p>
            <a:pPr algn="ctr"/>
            <a:r>
              <a:rPr lang="nb-NO" sz="2300" dirty="0"/>
              <a:t>Ejerlauget Hersted Industripark 23. november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217AC37E-CFEB-ED15-1421-78523090ED2C}"/>
              </a:ext>
            </a:extLst>
          </p:cNvPr>
          <p:cNvSpPr txBox="1"/>
          <p:nvPr/>
        </p:nvSpPr>
        <p:spPr>
          <a:xfrm>
            <a:off x="282363" y="200062"/>
            <a:ext cx="84969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b="1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Støj fra virksomheder i et byomdannelsesområde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44A7EE3E-D488-A480-C2C5-89118D42D06A}"/>
              </a:ext>
            </a:extLst>
          </p:cNvPr>
          <p:cNvSpPr txBox="1"/>
          <p:nvPr/>
        </p:nvSpPr>
        <p:spPr>
          <a:xfrm>
            <a:off x="269989" y="2676693"/>
            <a:ext cx="4516877" cy="2693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da-DK" sz="600" b="1" dirty="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da-DK" sz="1400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Byomdannelsesregel</a:t>
            </a:r>
          </a:p>
          <a:p>
            <a:pPr>
              <a:spcAft>
                <a:spcPts val="1000"/>
              </a:spcAft>
            </a:pPr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Overgangsperiode 8 år fra endelig vedtagelse af lokalplan</a:t>
            </a:r>
          </a:p>
          <a:p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Bygherre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udformer bebyggelsen, så støjkrav kan overholdes eller</a:t>
            </a:r>
          </a:p>
          <a:p>
            <a:pPr marL="285750" indent="-285750">
              <a:spcAft>
                <a:spcPts val="1000"/>
              </a:spcAft>
              <a:buFont typeface="Symbol" panose="05050102010706020507" pitchFamily="18" charset="2"/>
              <a:buChar char="-"/>
            </a:pPr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indgår aftale med støjende virksomhed om finansiering af støjdæmpende foranstaltninger, så støjbelastningen ophører inden for ca. 8 år</a:t>
            </a:r>
          </a:p>
          <a:p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Hvis virksomheden efter 8 år overskrider støjgrænsen, vil den få et påbud af kommunen.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1E119DFE-C4CC-BFA2-AA20-19F75DF4882B}"/>
              </a:ext>
            </a:extLst>
          </p:cNvPr>
          <p:cNvSpPr txBox="1"/>
          <p:nvPr/>
        </p:nvSpPr>
        <p:spPr>
          <a:xfrm>
            <a:off x="305981" y="646571"/>
            <a:ext cx="44932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Støjgrænser ifølge kommuneplanen</a:t>
            </a:r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0593CDB4-06C8-5A9C-FA1B-C819212291ED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982459773"/>
              </p:ext>
            </p:extLst>
          </p:nvPr>
        </p:nvGraphicFramePr>
        <p:xfrm>
          <a:off x="284017" y="930591"/>
          <a:ext cx="5937885" cy="1245681"/>
        </p:xfrm>
        <a:graphic>
          <a:graphicData uri="http://schemas.openxmlformats.org/drawingml/2006/table">
            <a:tbl>
              <a:tblPr firstRow="1" firstCol="1" bandRow="1"/>
              <a:tblGrid>
                <a:gridCol w="2699212">
                  <a:extLst>
                    <a:ext uri="{9D8B030D-6E8A-4147-A177-3AD203B41FA5}">
                      <a16:colId xmlns:a16="http://schemas.microsoft.com/office/drawing/2014/main" val="2865718891"/>
                    </a:ext>
                  </a:extLst>
                </a:gridCol>
                <a:gridCol w="990601">
                  <a:extLst>
                    <a:ext uri="{9D8B030D-6E8A-4147-A177-3AD203B41FA5}">
                      <a16:colId xmlns:a16="http://schemas.microsoft.com/office/drawing/2014/main" val="700482130"/>
                    </a:ext>
                  </a:extLst>
                </a:gridCol>
                <a:gridCol w="1077016">
                  <a:extLst>
                    <a:ext uri="{9D8B030D-6E8A-4147-A177-3AD203B41FA5}">
                      <a16:colId xmlns:a16="http://schemas.microsoft.com/office/drawing/2014/main" val="1712669478"/>
                    </a:ext>
                  </a:extLst>
                </a:gridCol>
                <a:gridCol w="1171056">
                  <a:extLst>
                    <a:ext uri="{9D8B030D-6E8A-4147-A177-3AD203B41FA5}">
                      <a16:colId xmlns:a16="http://schemas.microsoft.com/office/drawing/2014/main" val="18600783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endParaRPr lang="da-DK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Dag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Aften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da-DK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kl. 22.00 - 07.00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552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a-DK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Erhvervs- og industriområder med forbud mod generende virksomheder</a:t>
                      </a:r>
                      <a:endParaRPr lang="da-DK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dB(A)</a:t>
                      </a:r>
                      <a:endParaRPr lang="da-DK" sz="1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dB(A)</a:t>
                      </a:r>
                      <a:endParaRPr lang="da-DK" sz="1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dB(A)</a:t>
                      </a:r>
                      <a:endParaRPr lang="da-DK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57617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a-DK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Områder for blandet bolig- og erhvervsbebyggelse, centerområder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 dB(A)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 dB(A)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 dB(A)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041362"/>
                  </a:ext>
                </a:extLst>
              </a:tr>
            </a:tbl>
          </a:graphicData>
        </a:graphic>
      </p:graphicFrame>
      <p:sp>
        <p:nvSpPr>
          <p:cNvPr id="13" name="Tekstfelt 12">
            <a:extLst>
              <a:ext uri="{FF2B5EF4-FFF2-40B4-BE49-F238E27FC236}">
                <a16:creationId xmlns:a16="http://schemas.microsoft.com/office/drawing/2014/main" id="{CFDDB4F3-3380-7927-6B94-F546B5E8E44D}"/>
              </a:ext>
            </a:extLst>
          </p:cNvPr>
          <p:cNvSpPr txBox="1"/>
          <p:nvPr/>
        </p:nvSpPr>
        <p:spPr>
          <a:xfrm>
            <a:off x="254874" y="5688209"/>
            <a:ext cx="870326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>
            <a:spAutoFit/>
          </a:bodyPr>
          <a:lstStyle/>
          <a:p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Når den faktiske anvendelse af området er skiftet fra erhverv til blandet bolig og erhverv, skal virksomhederne overholde de støjgrænser, der gælder for blandet bolig og erhverv.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09823BF3-B5C9-8146-384C-B7E242A72CEA}"/>
              </a:ext>
            </a:extLst>
          </p:cNvPr>
          <p:cNvSpPr txBox="1"/>
          <p:nvPr/>
        </p:nvSpPr>
        <p:spPr>
          <a:xfrm>
            <a:off x="282363" y="2435533"/>
            <a:ext cx="85364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i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Ved lokalplanlægning for en grund med nye boliger: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515DA073-AB67-182F-7E6D-76B7F59AB184}"/>
              </a:ext>
            </a:extLst>
          </p:cNvPr>
          <p:cNvSpPr txBox="1"/>
          <p:nvPr/>
        </p:nvSpPr>
        <p:spPr>
          <a:xfrm>
            <a:off x="269989" y="5477605"/>
            <a:ext cx="85364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i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På længere sigt: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C311A1D4-E52C-71F8-E25F-344BE96D89AE}"/>
              </a:ext>
            </a:extLst>
          </p:cNvPr>
          <p:cNvSpPr txBox="1"/>
          <p:nvPr/>
        </p:nvSpPr>
        <p:spPr>
          <a:xfrm>
            <a:off x="4991674" y="2676403"/>
            <a:ext cx="3960440" cy="2698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endParaRPr lang="da-DK" sz="600" b="1" dirty="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spcAft>
                <a:spcPts val="1000"/>
              </a:spcAft>
            </a:pPr>
            <a:r>
              <a:rPr lang="da-DK" sz="1400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‘Huludfyldningsregel’</a:t>
            </a:r>
          </a:p>
          <a:p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Bygherre</a:t>
            </a:r>
          </a:p>
          <a:p>
            <a:pPr>
              <a:spcAft>
                <a:spcPts val="600"/>
              </a:spcAft>
            </a:pPr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udformer bebyggelsen, så støjkrav kan overholdes</a:t>
            </a:r>
          </a:p>
          <a:p>
            <a:pPr>
              <a:spcAft>
                <a:spcPts val="1000"/>
              </a:spcAft>
            </a:pPr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Virksomheden kan fortsat støje op til 60 dB i skel</a:t>
            </a:r>
          </a:p>
          <a:p>
            <a:pPr>
              <a:spcAft>
                <a:spcPts val="1000"/>
              </a:spcAft>
            </a:pPr>
            <a:endParaRPr lang="da-DK" sz="1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>
              <a:spcAft>
                <a:spcPts val="1000"/>
              </a:spcAft>
            </a:pPr>
            <a:endParaRPr lang="da-DK" sz="1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>
              <a:spcAft>
                <a:spcPts val="3000"/>
              </a:spcAft>
            </a:pPr>
            <a:endParaRPr lang="da-DK" sz="1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>
              <a:spcAft>
                <a:spcPts val="1000"/>
              </a:spcAft>
            </a:pPr>
            <a:endParaRPr lang="da-DK" sz="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213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2F9217EA-0272-34C5-4DE7-1278EBEFA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18063" t="16768" r="26382" b="915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69" name="Lige forbindelse 68">
            <a:extLst>
              <a:ext uri="{FF2B5EF4-FFF2-40B4-BE49-F238E27FC236}">
                <a16:creationId xmlns:a16="http://schemas.microsoft.com/office/drawing/2014/main" id="{DA9F3F57-1E59-8750-E6DF-F5F2E1206F80}"/>
              </a:ext>
            </a:extLst>
          </p:cNvPr>
          <p:cNvCxnSpPr>
            <a:cxnSpLocks/>
          </p:cNvCxnSpPr>
          <p:nvPr/>
        </p:nvCxnSpPr>
        <p:spPr>
          <a:xfrm flipH="1">
            <a:off x="1776168" y="3006086"/>
            <a:ext cx="1552820" cy="545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733521E4-CA8A-0FC5-7A6C-035650ED9890}"/>
              </a:ext>
            </a:extLst>
          </p:cNvPr>
          <p:cNvCxnSpPr>
            <a:cxnSpLocks/>
          </p:cNvCxnSpPr>
          <p:nvPr/>
        </p:nvCxnSpPr>
        <p:spPr>
          <a:xfrm flipV="1">
            <a:off x="3699545" y="1409214"/>
            <a:ext cx="3382293" cy="31052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B54AB4D8-DE20-95C5-365D-D1DC62984215}"/>
              </a:ext>
            </a:extLst>
          </p:cNvPr>
          <p:cNvCxnSpPr>
            <a:cxnSpLocks/>
          </p:cNvCxnSpPr>
          <p:nvPr/>
        </p:nvCxnSpPr>
        <p:spPr>
          <a:xfrm flipV="1">
            <a:off x="3625442" y="2547796"/>
            <a:ext cx="3791825" cy="34780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CCA652B8-0026-E91E-92BE-70F0F5FA5D23}"/>
              </a:ext>
            </a:extLst>
          </p:cNvPr>
          <p:cNvCxnSpPr>
            <a:cxnSpLocks/>
          </p:cNvCxnSpPr>
          <p:nvPr/>
        </p:nvCxnSpPr>
        <p:spPr>
          <a:xfrm flipH="1">
            <a:off x="3625442" y="1719743"/>
            <a:ext cx="74103" cy="117585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4FA09BD8-6004-F9B8-AC36-36B52248A7EF}"/>
              </a:ext>
            </a:extLst>
          </p:cNvPr>
          <p:cNvCxnSpPr>
            <a:cxnSpLocks/>
          </p:cNvCxnSpPr>
          <p:nvPr/>
        </p:nvCxnSpPr>
        <p:spPr>
          <a:xfrm flipH="1">
            <a:off x="6162388" y="2740552"/>
            <a:ext cx="11356" cy="67007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A7989792-43B4-36FD-5693-00B3CD6795CB}"/>
              </a:ext>
            </a:extLst>
          </p:cNvPr>
          <p:cNvCxnSpPr>
            <a:cxnSpLocks/>
          </p:cNvCxnSpPr>
          <p:nvPr/>
        </p:nvCxnSpPr>
        <p:spPr>
          <a:xfrm flipV="1">
            <a:off x="5308939" y="3410624"/>
            <a:ext cx="859127" cy="10485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Lige forbindelse 27">
            <a:extLst>
              <a:ext uri="{FF2B5EF4-FFF2-40B4-BE49-F238E27FC236}">
                <a16:creationId xmlns:a16="http://schemas.microsoft.com/office/drawing/2014/main" id="{840670B0-F993-9C85-889C-DD0EB5F9349A}"/>
              </a:ext>
            </a:extLst>
          </p:cNvPr>
          <p:cNvCxnSpPr>
            <a:cxnSpLocks/>
          </p:cNvCxnSpPr>
          <p:nvPr/>
        </p:nvCxnSpPr>
        <p:spPr>
          <a:xfrm>
            <a:off x="5159928" y="4106323"/>
            <a:ext cx="58723" cy="6218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Lige forbindelse 38">
            <a:extLst>
              <a:ext uri="{FF2B5EF4-FFF2-40B4-BE49-F238E27FC236}">
                <a16:creationId xmlns:a16="http://schemas.microsoft.com/office/drawing/2014/main" id="{973D3DD7-165B-1CDF-02BD-39A7AF576DD0}"/>
              </a:ext>
            </a:extLst>
          </p:cNvPr>
          <p:cNvCxnSpPr>
            <a:cxnSpLocks/>
          </p:cNvCxnSpPr>
          <p:nvPr/>
        </p:nvCxnSpPr>
        <p:spPr>
          <a:xfrm flipH="1">
            <a:off x="5157333" y="4091411"/>
            <a:ext cx="224336" cy="245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Lige forbindelse 52">
            <a:extLst>
              <a:ext uri="{FF2B5EF4-FFF2-40B4-BE49-F238E27FC236}">
                <a16:creationId xmlns:a16="http://schemas.microsoft.com/office/drawing/2014/main" id="{4832C353-25C9-0879-797B-3475C375616E}"/>
              </a:ext>
            </a:extLst>
          </p:cNvPr>
          <p:cNvCxnSpPr>
            <a:cxnSpLocks/>
          </p:cNvCxnSpPr>
          <p:nvPr/>
        </p:nvCxnSpPr>
        <p:spPr>
          <a:xfrm>
            <a:off x="5101205" y="4718542"/>
            <a:ext cx="0" cy="6881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Lige forbindelse 54">
            <a:extLst>
              <a:ext uri="{FF2B5EF4-FFF2-40B4-BE49-F238E27FC236}">
                <a16:creationId xmlns:a16="http://schemas.microsoft.com/office/drawing/2014/main" id="{42E428D1-073B-E600-960D-6E1CE0494D60}"/>
              </a:ext>
            </a:extLst>
          </p:cNvPr>
          <p:cNvCxnSpPr>
            <a:cxnSpLocks/>
          </p:cNvCxnSpPr>
          <p:nvPr/>
        </p:nvCxnSpPr>
        <p:spPr>
          <a:xfrm flipH="1">
            <a:off x="5096016" y="4718542"/>
            <a:ext cx="122635" cy="964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Lige forbindelse 57">
            <a:extLst>
              <a:ext uri="{FF2B5EF4-FFF2-40B4-BE49-F238E27FC236}">
                <a16:creationId xmlns:a16="http://schemas.microsoft.com/office/drawing/2014/main" id="{83319780-5645-8EE4-AE32-8AD23AED6FCA}"/>
              </a:ext>
            </a:extLst>
          </p:cNvPr>
          <p:cNvCxnSpPr>
            <a:cxnSpLocks/>
          </p:cNvCxnSpPr>
          <p:nvPr/>
        </p:nvCxnSpPr>
        <p:spPr>
          <a:xfrm flipH="1" flipV="1">
            <a:off x="5096016" y="5402778"/>
            <a:ext cx="483253" cy="12800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Lige forbindelse 61">
            <a:extLst>
              <a:ext uri="{FF2B5EF4-FFF2-40B4-BE49-F238E27FC236}">
                <a16:creationId xmlns:a16="http://schemas.microsoft.com/office/drawing/2014/main" id="{18803DA1-A4F7-D24C-724E-F3C9EABD6959}"/>
              </a:ext>
            </a:extLst>
          </p:cNvPr>
          <p:cNvCxnSpPr>
            <a:cxnSpLocks/>
          </p:cNvCxnSpPr>
          <p:nvPr/>
        </p:nvCxnSpPr>
        <p:spPr>
          <a:xfrm flipH="1" flipV="1">
            <a:off x="5579269" y="5529554"/>
            <a:ext cx="1197769" cy="62835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Lige forbindelse 63">
            <a:extLst>
              <a:ext uri="{FF2B5EF4-FFF2-40B4-BE49-F238E27FC236}">
                <a16:creationId xmlns:a16="http://schemas.microsoft.com/office/drawing/2014/main" id="{B869E9B1-7700-1CF1-6E5D-3BC0439F64CE}"/>
              </a:ext>
            </a:extLst>
          </p:cNvPr>
          <p:cNvCxnSpPr>
            <a:cxnSpLocks/>
          </p:cNvCxnSpPr>
          <p:nvPr/>
        </p:nvCxnSpPr>
        <p:spPr>
          <a:xfrm flipH="1" flipV="1">
            <a:off x="6777038" y="6157913"/>
            <a:ext cx="440531" cy="10239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Lige forbindelse 66">
            <a:extLst>
              <a:ext uri="{FF2B5EF4-FFF2-40B4-BE49-F238E27FC236}">
                <a16:creationId xmlns:a16="http://schemas.microsoft.com/office/drawing/2014/main" id="{6A046040-50DD-AE79-D570-CE89F6F3C4B8}"/>
              </a:ext>
            </a:extLst>
          </p:cNvPr>
          <p:cNvCxnSpPr>
            <a:cxnSpLocks/>
          </p:cNvCxnSpPr>
          <p:nvPr/>
        </p:nvCxnSpPr>
        <p:spPr>
          <a:xfrm flipV="1">
            <a:off x="3328988" y="2613815"/>
            <a:ext cx="4084031" cy="39227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Lige forbindelse 71">
            <a:extLst>
              <a:ext uri="{FF2B5EF4-FFF2-40B4-BE49-F238E27FC236}">
                <a16:creationId xmlns:a16="http://schemas.microsoft.com/office/drawing/2014/main" id="{91B6A158-6D5F-48B8-6281-5F02D83EA054}"/>
              </a:ext>
            </a:extLst>
          </p:cNvPr>
          <p:cNvCxnSpPr>
            <a:cxnSpLocks/>
          </p:cNvCxnSpPr>
          <p:nvPr/>
        </p:nvCxnSpPr>
        <p:spPr>
          <a:xfrm>
            <a:off x="1776168" y="3551802"/>
            <a:ext cx="616648" cy="201214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Lige forbindelse 73">
            <a:extLst>
              <a:ext uri="{FF2B5EF4-FFF2-40B4-BE49-F238E27FC236}">
                <a16:creationId xmlns:a16="http://schemas.microsoft.com/office/drawing/2014/main" id="{0A74B994-24E9-5697-2599-773E54FE9E35}"/>
              </a:ext>
            </a:extLst>
          </p:cNvPr>
          <p:cNvCxnSpPr>
            <a:cxnSpLocks/>
          </p:cNvCxnSpPr>
          <p:nvPr/>
        </p:nvCxnSpPr>
        <p:spPr>
          <a:xfrm flipH="1">
            <a:off x="2379742" y="5336849"/>
            <a:ext cx="1763024" cy="22710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Lige forbindelse 76">
            <a:extLst>
              <a:ext uri="{FF2B5EF4-FFF2-40B4-BE49-F238E27FC236}">
                <a16:creationId xmlns:a16="http://schemas.microsoft.com/office/drawing/2014/main" id="{0AA25600-AC44-30E9-5DFF-3FA9F66AE4F7}"/>
              </a:ext>
            </a:extLst>
          </p:cNvPr>
          <p:cNvCxnSpPr>
            <a:cxnSpLocks/>
          </p:cNvCxnSpPr>
          <p:nvPr/>
        </p:nvCxnSpPr>
        <p:spPr>
          <a:xfrm flipH="1" flipV="1">
            <a:off x="4129669" y="5336849"/>
            <a:ext cx="966347" cy="6592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kstfelt 81">
            <a:extLst>
              <a:ext uri="{FF2B5EF4-FFF2-40B4-BE49-F238E27FC236}">
                <a16:creationId xmlns:a16="http://schemas.microsoft.com/office/drawing/2014/main" id="{B404C26A-BDFB-BE28-9B44-0BF5BBE2951A}"/>
              </a:ext>
            </a:extLst>
          </p:cNvPr>
          <p:cNvSpPr txBox="1"/>
          <p:nvPr/>
        </p:nvSpPr>
        <p:spPr>
          <a:xfrm>
            <a:off x="4675152" y="3024139"/>
            <a:ext cx="870585" cy="50359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2030-2042</a:t>
            </a:r>
            <a:r>
              <a:rPr kumimoji="0" lang="da-DK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84" name="Lige forbindelse 83">
            <a:extLst>
              <a:ext uri="{FF2B5EF4-FFF2-40B4-BE49-F238E27FC236}">
                <a16:creationId xmlns:a16="http://schemas.microsoft.com/office/drawing/2014/main" id="{A1C84C9C-25B0-F008-603B-7EA141F16382}"/>
              </a:ext>
            </a:extLst>
          </p:cNvPr>
          <p:cNvCxnSpPr>
            <a:cxnSpLocks/>
          </p:cNvCxnSpPr>
          <p:nvPr/>
        </p:nvCxnSpPr>
        <p:spPr>
          <a:xfrm>
            <a:off x="5318512" y="3513017"/>
            <a:ext cx="58236" cy="58127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kstfelt 93">
            <a:extLst>
              <a:ext uri="{FF2B5EF4-FFF2-40B4-BE49-F238E27FC236}">
                <a16:creationId xmlns:a16="http://schemas.microsoft.com/office/drawing/2014/main" id="{689021E7-9315-E4B9-A7F6-5FE827AA81BC}"/>
              </a:ext>
            </a:extLst>
          </p:cNvPr>
          <p:cNvSpPr txBox="1"/>
          <p:nvPr/>
        </p:nvSpPr>
        <p:spPr>
          <a:xfrm>
            <a:off x="3824626" y="4812792"/>
            <a:ext cx="1179175" cy="50359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 </a:t>
            </a:r>
            <a:r>
              <a:rPr kumimoji="0" lang="da-DK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·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fase 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2026-2038</a:t>
            </a:r>
          </a:p>
        </p:txBody>
      </p:sp>
      <p:sp>
        <p:nvSpPr>
          <p:cNvPr id="95" name="Tekstfelt 94">
            <a:extLst>
              <a:ext uri="{FF2B5EF4-FFF2-40B4-BE49-F238E27FC236}">
                <a16:creationId xmlns:a16="http://schemas.microsoft.com/office/drawing/2014/main" id="{EE68B979-6A3C-2676-46D4-911CEDDE2FF0}"/>
              </a:ext>
            </a:extLst>
          </p:cNvPr>
          <p:cNvSpPr txBox="1"/>
          <p:nvPr/>
        </p:nvSpPr>
        <p:spPr>
          <a:xfrm>
            <a:off x="5112585" y="2091611"/>
            <a:ext cx="933367" cy="50359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2034-2045</a:t>
            </a:r>
          </a:p>
        </p:txBody>
      </p:sp>
      <p:cxnSp>
        <p:nvCxnSpPr>
          <p:cNvPr id="96" name="Lige forbindelse 95">
            <a:extLst>
              <a:ext uri="{FF2B5EF4-FFF2-40B4-BE49-F238E27FC236}">
                <a16:creationId xmlns:a16="http://schemas.microsoft.com/office/drawing/2014/main" id="{ED828B20-33EF-513B-A079-1B68ACD2E1F2}"/>
              </a:ext>
            </a:extLst>
          </p:cNvPr>
          <p:cNvCxnSpPr>
            <a:cxnSpLocks/>
          </p:cNvCxnSpPr>
          <p:nvPr/>
        </p:nvCxnSpPr>
        <p:spPr>
          <a:xfrm flipV="1">
            <a:off x="2220214" y="4731156"/>
            <a:ext cx="2880972" cy="3314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ktangel 102">
            <a:extLst>
              <a:ext uri="{FF2B5EF4-FFF2-40B4-BE49-F238E27FC236}">
                <a16:creationId xmlns:a16="http://schemas.microsoft.com/office/drawing/2014/main" id="{8AA07EB2-08DE-6A16-E1A3-4473668A6080}"/>
              </a:ext>
            </a:extLst>
          </p:cNvPr>
          <p:cNvSpPr/>
          <p:nvPr/>
        </p:nvSpPr>
        <p:spPr>
          <a:xfrm>
            <a:off x="6279593" y="3357970"/>
            <a:ext cx="347918" cy="36568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ktangel 104">
            <a:extLst>
              <a:ext uri="{FF2B5EF4-FFF2-40B4-BE49-F238E27FC236}">
                <a16:creationId xmlns:a16="http://schemas.microsoft.com/office/drawing/2014/main" id="{984A9A50-C238-DCC3-0EE3-6AEE7582EDD8}"/>
              </a:ext>
            </a:extLst>
          </p:cNvPr>
          <p:cNvSpPr/>
          <p:nvPr/>
        </p:nvSpPr>
        <p:spPr>
          <a:xfrm>
            <a:off x="6797148" y="3970644"/>
            <a:ext cx="558507" cy="29689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ktangel 105">
            <a:extLst>
              <a:ext uri="{FF2B5EF4-FFF2-40B4-BE49-F238E27FC236}">
                <a16:creationId xmlns:a16="http://schemas.microsoft.com/office/drawing/2014/main" id="{6007982F-C1D8-2E2D-624E-5681A430F3FB}"/>
              </a:ext>
            </a:extLst>
          </p:cNvPr>
          <p:cNvSpPr/>
          <p:nvPr/>
        </p:nvSpPr>
        <p:spPr>
          <a:xfrm>
            <a:off x="6519376" y="5302738"/>
            <a:ext cx="244177" cy="39321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kstfelt 80">
            <a:extLst>
              <a:ext uri="{FF2B5EF4-FFF2-40B4-BE49-F238E27FC236}">
                <a16:creationId xmlns:a16="http://schemas.microsoft.com/office/drawing/2014/main" id="{B0CE06C2-5178-83A3-5BD0-9D12B2A4F75C}"/>
              </a:ext>
            </a:extLst>
          </p:cNvPr>
          <p:cNvSpPr txBox="1"/>
          <p:nvPr/>
        </p:nvSpPr>
        <p:spPr>
          <a:xfrm>
            <a:off x="6175853" y="2720198"/>
            <a:ext cx="1163842" cy="50359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  <a:r>
              <a:rPr kumimoji="0" lang="da-DK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·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fase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2022-2034</a:t>
            </a:r>
          </a:p>
        </p:txBody>
      </p:sp>
      <p:grpSp>
        <p:nvGrpSpPr>
          <p:cNvPr id="127" name="Gruppe 126">
            <a:extLst>
              <a:ext uri="{FF2B5EF4-FFF2-40B4-BE49-F238E27FC236}">
                <a16:creationId xmlns:a16="http://schemas.microsoft.com/office/drawing/2014/main" id="{FC93271C-1AF5-A184-5CB3-ACF9338E7C67}"/>
              </a:ext>
            </a:extLst>
          </p:cNvPr>
          <p:cNvGrpSpPr/>
          <p:nvPr/>
        </p:nvGrpSpPr>
        <p:grpSpPr>
          <a:xfrm>
            <a:off x="6253424" y="4299560"/>
            <a:ext cx="1102231" cy="946071"/>
            <a:chOff x="6253424" y="4299560"/>
            <a:chExt cx="1102231" cy="946071"/>
          </a:xfrm>
        </p:grpSpPr>
        <p:sp>
          <p:nvSpPr>
            <p:cNvPr id="108" name="Rektangel 107">
              <a:extLst>
                <a:ext uri="{FF2B5EF4-FFF2-40B4-BE49-F238E27FC236}">
                  <a16:creationId xmlns:a16="http://schemas.microsoft.com/office/drawing/2014/main" id="{32FCF7B9-506C-5460-4403-1EE7FD12D5F2}"/>
                </a:ext>
              </a:extLst>
            </p:cNvPr>
            <p:cNvSpPr/>
            <p:nvPr/>
          </p:nvSpPr>
          <p:spPr>
            <a:xfrm>
              <a:off x="6707751" y="4299560"/>
              <a:ext cx="647904" cy="50359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Rektangel 108">
              <a:extLst>
                <a:ext uri="{FF2B5EF4-FFF2-40B4-BE49-F238E27FC236}">
                  <a16:creationId xmlns:a16="http://schemas.microsoft.com/office/drawing/2014/main" id="{C85A15B9-4779-4811-586A-4AA17EA821C5}"/>
                </a:ext>
              </a:extLst>
            </p:cNvPr>
            <p:cNvSpPr/>
            <p:nvPr/>
          </p:nvSpPr>
          <p:spPr>
            <a:xfrm>
              <a:off x="6253424" y="4574618"/>
              <a:ext cx="454301" cy="22853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Rektangel 109">
              <a:extLst>
                <a:ext uri="{FF2B5EF4-FFF2-40B4-BE49-F238E27FC236}">
                  <a16:creationId xmlns:a16="http://schemas.microsoft.com/office/drawing/2014/main" id="{3050DEA4-224E-F0BE-54D7-11F12FD34F70}"/>
                </a:ext>
              </a:extLst>
            </p:cNvPr>
            <p:cNvSpPr/>
            <p:nvPr/>
          </p:nvSpPr>
          <p:spPr>
            <a:xfrm>
              <a:off x="6846153" y="4803150"/>
              <a:ext cx="235661" cy="44248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ktangel 110">
              <a:extLst>
                <a:ext uri="{FF2B5EF4-FFF2-40B4-BE49-F238E27FC236}">
                  <a16:creationId xmlns:a16="http://schemas.microsoft.com/office/drawing/2014/main" id="{5A6CBC9F-202B-7057-9D41-284B388DD5D3}"/>
                </a:ext>
              </a:extLst>
            </p:cNvPr>
            <p:cNvSpPr/>
            <p:nvPr/>
          </p:nvSpPr>
          <p:spPr>
            <a:xfrm>
              <a:off x="7081814" y="4803149"/>
              <a:ext cx="273841" cy="25947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3" name="Rektangel 112">
            <a:extLst>
              <a:ext uri="{FF2B5EF4-FFF2-40B4-BE49-F238E27FC236}">
                <a16:creationId xmlns:a16="http://schemas.microsoft.com/office/drawing/2014/main" id="{9B916F10-F95C-935A-D385-E3A208D564D9}"/>
              </a:ext>
            </a:extLst>
          </p:cNvPr>
          <p:cNvSpPr/>
          <p:nvPr/>
        </p:nvSpPr>
        <p:spPr>
          <a:xfrm>
            <a:off x="6797148" y="3769777"/>
            <a:ext cx="570309" cy="200867"/>
          </a:xfrm>
          <a:prstGeom prst="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Rektangel 113">
            <a:extLst>
              <a:ext uri="{FF2B5EF4-FFF2-40B4-BE49-F238E27FC236}">
                <a16:creationId xmlns:a16="http://schemas.microsoft.com/office/drawing/2014/main" id="{707E06A5-091A-B2B2-9E1D-57DC4DD54B4F}"/>
              </a:ext>
            </a:extLst>
          </p:cNvPr>
          <p:cNvSpPr/>
          <p:nvPr/>
        </p:nvSpPr>
        <p:spPr>
          <a:xfrm>
            <a:off x="6242359" y="5302738"/>
            <a:ext cx="279787" cy="608946"/>
          </a:xfrm>
          <a:prstGeom prst="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ktangel 114">
            <a:extLst>
              <a:ext uri="{FF2B5EF4-FFF2-40B4-BE49-F238E27FC236}">
                <a16:creationId xmlns:a16="http://schemas.microsoft.com/office/drawing/2014/main" id="{6C219504-69D8-CA3B-5A18-FD78BB354B91}"/>
              </a:ext>
            </a:extLst>
          </p:cNvPr>
          <p:cNvSpPr/>
          <p:nvPr/>
        </p:nvSpPr>
        <p:spPr>
          <a:xfrm>
            <a:off x="6985915" y="5986463"/>
            <a:ext cx="235662" cy="221374"/>
          </a:xfrm>
          <a:prstGeom prst="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ktangel 116">
            <a:extLst>
              <a:ext uri="{FF2B5EF4-FFF2-40B4-BE49-F238E27FC236}">
                <a16:creationId xmlns:a16="http://schemas.microsoft.com/office/drawing/2014/main" id="{2F820628-4D78-A1AE-8852-2B3E1777D26F}"/>
              </a:ext>
            </a:extLst>
          </p:cNvPr>
          <p:cNvSpPr/>
          <p:nvPr/>
        </p:nvSpPr>
        <p:spPr>
          <a:xfrm>
            <a:off x="6276768" y="4010381"/>
            <a:ext cx="520380" cy="257157"/>
          </a:xfrm>
          <a:prstGeom prst="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4" name="Gruppe 123">
            <a:extLst>
              <a:ext uri="{FF2B5EF4-FFF2-40B4-BE49-F238E27FC236}">
                <a16:creationId xmlns:a16="http://schemas.microsoft.com/office/drawing/2014/main" id="{E0741FD0-E32D-119F-25CD-56DA372451EA}"/>
              </a:ext>
            </a:extLst>
          </p:cNvPr>
          <p:cNvGrpSpPr/>
          <p:nvPr/>
        </p:nvGrpSpPr>
        <p:grpSpPr>
          <a:xfrm>
            <a:off x="5110557" y="4643280"/>
            <a:ext cx="1034907" cy="1072788"/>
            <a:chOff x="5110557" y="4643280"/>
            <a:chExt cx="1034907" cy="1072788"/>
          </a:xfrm>
        </p:grpSpPr>
        <p:sp>
          <p:nvSpPr>
            <p:cNvPr id="118" name="Rektangel 117">
              <a:extLst>
                <a:ext uri="{FF2B5EF4-FFF2-40B4-BE49-F238E27FC236}">
                  <a16:creationId xmlns:a16="http://schemas.microsoft.com/office/drawing/2014/main" id="{AF6FA1D8-E020-F7EE-C6C2-2EECF289920F}"/>
                </a:ext>
              </a:extLst>
            </p:cNvPr>
            <p:cNvSpPr/>
            <p:nvPr/>
          </p:nvSpPr>
          <p:spPr>
            <a:xfrm>
              <a:off x="5115718" y="4643280"/>
              <a:ext cx="1029236" cy="72588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ktangel 118">
              <a:extLst>
                <a:ext uri="{FF2B5EF4-FFF2-40B4-BE49-F238E27FC236}">
                  <a16:creationId xmlns:a16="http://schemas.microsoft.com/office/drawing/2014/main" id="{EAC76A4B-BC88-B6D3-1711-12B3741C12DB}"/>
                </a:ext>
              </a:extLst>
            </p:cNvPr>
            <p:cNvSpPr/>
            <p:nvPr/>
          </p:nvSpPr>
          <p:spPr>
            <a:xfrm>
              <a:off x="5110557" y="5368034"/>
              <a:ext cx="438658" cy="12800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Rektangel 119">
              <a:extLst>
                <a:ext uri="{FF2B5EF4-FFF2-40B4-BE49-F238E27FC236}">
                  <a16:creationId xmlns:a16="http://schemas.microsoft.com/office/drawing/2014/main" id="{21CE5021-2009-36D0-C8F8-A5AE288A1CE5}"/>
                </a:ext>
              </a:extLst>
            </p:cNvPr>
            <p:cNvSpPr/>
            <p:nvPr/>
          </p:nvSpPr>
          <p:spPr>
            <a:xfrm>
              <a:off x="5865677" y="5368034"/>
              <a:ext cx="279787" cy="34803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1" name="Rektangel 120">
            <a:extLst>
              <a:ext uri="{FF2B5EF4-FFF2-40B4-BE49-F238E27FC236}">
                <a16:creationId xmlns:a16="http://schemas.microsoft.com/office/drawing/2014/main" id="{54DA66EA-D318-C496-2C4D-B902AB4F28C0}"/>
              </a:ext>
            </a:extLst>
          </p:cNvPr>
          <p:cNvSpPr/>
          <p:nvPr/>
        </p:nvSpPr>
        <p:spPr>
          <a:xfrm>
            <a:off x="6279593" y="3763390"/>
            <a:ext cx="311708" cy="246991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ktangel 121">
            <a:extLst>
              <a:ext uri="{FF2B5EF4-FFF2-40B4-BE49-F238E27FC236}">
                <a16:creationId xmlns:a16="http://schemas.microsoft.com/office/drawing/2014/main" id="{DE406FBA-EFBC-93AC-5515-11A2ACB2DFC6}"/>
              </a:ext>
            </a:extLst>
          </p:cNvPr>
          <p:cNvSpPr/>
          <p:nvPr/>
        </p:nvSpPr>
        <p:spPr>
          <a:xfrm>
            <a:off x="5786913" y="4285072"/>
            <a:ext cx="396039" cy="29227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Rektangel 122">
            <a:extLst>
              <a:ext uri="{FF2B5EF4-FFF2-40B4-BE49-F238E27FC236}">
                <a16:creationId xmlns:a16="http://schemas.microsoft.com/office/drawing/2014/main" id="{EF1ECBA2-255B-DDDE-A314-4D73661C2447}"/>
              </a:ext>
            </a:extLst>
          </p:cNvPr>
          <p:cNvSpPr/>
          <p:nvPr/>
        </p:nvSpPr>
        <p:spPr>
          <a:xfrm>
            <a:off x="6240470" y="5045551"/>
            <a:ext cx="331842" cy="20008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ktangel 124">
            <a:extLst>
              <a:ext uri="{FF2B5EF4-FFF2-40B4-BE49-F238E27FC236}">
                <a16:creationId xmlns:a16="http://schemas.microsoft.com/office/drawing/2014/main" id="{2FCC47FB-63D8-055E-0D4F-F5FFD8E69C80}"/>
              </a:ext>
            </a:extLst>
          </p:cNvPr>
          <p:cNvSpPr/>
          <p:nvPr/>
        </p:nvSpPr>
        <p:spPr>
          <a:xfrm>
            <a:off x="7374131" y="4495721"/>
            <a:ext cx="130116" cy="787604"/>
          </a:xfrm>
          <a:prstGeom prst="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ktangel 125">
            <a:extLst>
              <a:ext uri="{FF2B5EF4-FFF2-40B4-BE49-F238E27FC236}">
                <a16:creationId xmlns:a16="http://schemas.microsoft.com/office/drawing/2014/main" id="{1A5A90D5-4917-D8E3-1E1A-14B524B8ADB9}"/>
              </a:ext>
            </a:extLst>
          </p:cNvPr>
          <p:cNvSpPr/>
          <p:nvPr/>
        </p:nvSpPr>
        <p:spPr>
          <a:xfrm>
            <a:off x="6763577" y="5302738"/>
            <a:ext cx="318237" cy="20008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Tekstfelt 128">
            <a:extLst>
              <a:ext uri="{FF2B5EF4-FFF2-40B4-BE49-F238E27FC236}">
                <a16:creationId xmlns:a16="http://schemas.microsoft.com/office/drawing/2014/main" id="{E4A4F4B1-DAD2-4D4D-952F-E18DBC31C1CF}"/>
              </a:ext>
            </a:extLst>
          </p:cNvPr>
          <p:cNvSpPr txBox="1"/>
          <p:nvPr/>
        </p:nvSpPr>
        <p:spPr>
          <a:xfrm>
            <a:off x="7626969" y="4139690"/>
            <a:ext cx="1097124" cy="50359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Letbane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kvartal</a:t>
            </a:r>
          </a:p>
        </p:txBody>
      </p:sp>
      <p:cxnSp>
        <p:nvCxnSpPr>
          <p:cNvPr id="131" name="Lige forbindelse 130">
            <a:extLst>
              <a:ext uri="{FF2B5EF4-FFF2-40B4-BE49-F238E27FC236}">
                <a16:creationId xmlns:a16="http://schemas.microsoft.com/office/drawing/2014/main" id="{9DFFC2AA-709B-E0B9-463F-8BE2F6E75A79}"/>
              </a:ext>
            </a:extLst>
          </p:cNvPr>
          <p:cNvCxnSpPr>
            <a:cxnSpLocks/>
          </p:cNvCxnSpPr>
          <p:nvPr/>
        </p:nvCxnSpPr>
        <p:spPr>
          <a:xfrm>
            <a:off x="6253424" y="4285072"/>
            <a:ext cx="1102231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ktangel 132">
            <a:extLst>
              <a:ext uri="{FF2B5EF4-FFF2-40B4-BE49-F238E27FC236}">
                <a16:creationId xmlns:a16="http://schemas.microsoft.com/office/drawing/2014/main" id="{373C5210-6C3F-CB0A-E8F5-A2C0C8A15C61}"/>
              </a:ext>
            </a:extLst>
          </p:cNvPr>
          <p:cNvSpPr/>
          <p:nvPr/>
        </p:nvSpPr>
        <p:spPr>
          <a:xfrm>
            <a:off x="7374131" y="4141479"/>
            <a:ext cx="124137" cy="354241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8B95817D-1558-BA77-2A8E-F52B798CB855}"/>
              </a:ext>
            </a:extLst>
          </p:cNvPr>
          <p:cNvSpPr/>
          <p:nvPr/>
        </p:nvSpPr>
        <p:spPr>
          <a:xfrm>
            <a:off x="7507744" y="4199714"/>
            <a:ext cx="144235" cy="1356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82D6F2DA-52ED-7305-0E33-FBDB618794C4}"/>
              </a:ext>
            </a:extLst>
          </p:cNvPr>
          <p:cNvSpPr txBox="1"/>
          <p:nvPr/>
        </p:nvSpPr>
        <p:spPr>
          <a:xfrm>
            <a:off x="137716" y="246854"/>
            <a:ext cx="3555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Hersted · byomdannelse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status </a:t>
            </a:r>
            <a:r>
              <a:rPr lang="da-DK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oktober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2023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16489FCD-E37C-1DBB-5423-1F6777252F05}"/>
              </a:ext>
            </a:extLst>
          </p:cNvPr>
          <p:cNvSpPr txBox="1"/>
          <p:nvPr/>
        </p:nvSpPr>
        <p:spPr>
          <a:xfrm rot="21288922">
            <a:off x="3431347" y="2761523"/>
            <a:ext cx="969882" cy="25736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Fabriksparken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C608FBDA-C8C2-6839-D0A9-3FEB01A5C175}"/>
              </a:ext>
            </a:extLst>
          </p:cNvPr>
          <p:cNvSpPr txBox="1"/>
          <p:nvPr/>
        </p:nvSpPr>
        <p:spPr>
          <a:xfrm rot="21096194">
            <a:off x="2931809" y="5352968"/>
            <a:ext cx="1068173" cy="25736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Gamle Landevej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3D153A66-6755-BCC0-A214-CF44655102F1}"/>
              </a:ext>
            </a:extLst>
          </p:cNvPr>
          <p:cNvSpPr txBox="1"/>
          <p:nvPr/>
        </p:nvSpPr>
        <p:spPr>
          <a:xfrm rot="4375844">
            <a:off x="1381180" y="4291454"/>
            <a:ext cx="1147147" cy="25736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Herstedøstervej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AD394FE1-2E2B-7FD5-5EC1-6519AB04F455}"/>
              </a:ext>
            </a:extLst>
          </p:cNvPr>
          <p:cNvSpPr txBox="1"/>
          <p:nvPr/>
        </p:nvSpPr>
        <p:spPr>
          <a:xfrm rot="21223591">
            <a:off x="2695242" y="4760838"/>
            <a:ext cx="726482" cy="25736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Naverland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D7488577-C82A-FBCA-9C60-A5C05702BA26}"/>
              </a:ext>
            </a:extLst>
          </p:cNvPr>
          <p:cNvSpPr txBox="1"/>
          <p:nvPr/>
        </p:nvSpPr>
        <p:spPr>
          <a:xfrm rot="5400000">
            <a:off x="5728163" y="3742896"/>
            <a:ext cx="818095" cy="25736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Smedeland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4A859ACE-2238-4BB9-8750-2EFBDA84B5A0}"/>
              </a:ext>
            </a:extLst>
          </p:cNvPr>
          <p:cNvSpPr txBox="1"/>
          <p:nvPr/>
        </p:nvSpPr>
        <p:spPr>
          <a:xfrm rot="5037322">
            <a:off x="4326565" y="3820768"/>
            <a:ext cx="735156" cy="25736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Farverland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C7B94AA9-AEE4-429B-9452-57C1CE71E11D}"/>
              </a:ext>
            </a:extLst>
          </p:cNvPr>
          <p:cNvSpPr txBox="1"/>
          <p:nvPr/>
        </p:nvSpPr>
        <p:spPr>
          <a:xfrm rot="16868168">
            <a:off x="6895260" y="5765612"/>
            <a:ext cx="924302" cy="25736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Malervangen</a:t>
            </a:r>
          </a:p>
        </p:txBody>
      </p:sp>
      <p:sp>
        <p:nvSpPr>
          <p:cNvPr id="104" name="Rektangel 103">
            <a:extLst>
              <a:ext uri="{FF2B5EF4-FFF2-40B4-BE49-F238E27FC236}">
                <a16:creationId xmlns:a16="http://schemas.microsoft.com/office/drawing/2014/main" id="{42590FE8-71C5-7DE4-541D-E8CB22BECFBB}"/>
              </a:ext>
            </a:extLst>
          </p:cNvPr>
          <p:cNvSpPr/>
          <p:nvPr/>
        </p:nvSpPr>
        <p:spPr>
          <a:xfrm>
            <a:off x="7081837" y="5062623"/>
            <a:ext cx="279797" cy="57343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ECA23746-AE22-F4B4-5EA5-0BBEC4BB3233}"/>
              </a:ext>
            </a:extLst>
          </p:cNvPr>
          <p:cNvSpPr txBox="1"/>
          <p:nvPr/>
        </p:nvSpPr>
        <p:spPr>
          <a:xfrm rot="17254390">
            <a:off x="7529910" y="2946426"/>
            <a:ext cx="474740" cy="25736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Ring 3</a:t>
            </a:r>
          </a:p>
        </p:txBody>
      </p:sp>
      <p:sp>
        <p:nvSpPr>
          <p:cNvPr id="107" name="Rektangel 106">
            <a:extLst>
              <a:ext uri="{FF2B5EF4-FFF2-40B4-BE49-F238E27FC236}">
                <a16:creationId xmlns:a16="http://schemas.microsoft.com/office/drawing/2014/main" id="{34FBB95E-4A7C-9FB2-AFE0-934AD43C11E2}"/>
              </a:ext>
            </a:extLst>
          </p:cNvPr>
          <p:cNvSpPr/>
          <p:nvPr/>
        </p:nvSpPr>
        <p:spPr>
          <a:xfrm>
            <a:off x="7018400" y="2958047"/>
            <a:ext cx="374086" cy="365683"/>
          </a:xfrm>
          <a:prstGeom prst="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D76D3FC2-D275-E288-3FF0-75B599A09ED5}"/>
              </a:ext>
            </a:extLst>
          </p:cNvPr>
          <p:cNvSpPr/>
          <p:nvPr/>
        </p:nvSpPr>
        <p:spPr>
          <a:xfrm rot="21240770">
            <a:off x="3298064" y="3046117"/>
            <a:ext cx="665164" cy="666706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19BE306-E252-FF98-801B-B1A86AF14881}"/>
              </a:ext>
            </a:extLst>
          </p:cNvPr>
          <p:cNvSpPr/>
          <p:nvPr/>
        </p:nvSpPr>
        <p:spPr>
          <a:xfrm rot="20679381">
            <a:off x="2326601" y="5045066"/>
            <a:ext cx="212887" cy="476458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5" grpId="0" animBg="1"/>
      <p:bldP spid="106" grpId="0" animBg="1"/>
      <p:bldP spid="113" grpId="0" animBg="1"/>
      <p:bldP spid="114" grpId="0" animBg="1"/>
      <p:bldP spid="115" grpId="0" animBg="1"/>
      <p:bldP spid="117" grpId="0" animBg="1"/>
      <p:bldP spid="121" grpId="0" animBg="1"/>
      <p:bldP spid="122" grpId="0" animBg="1"/>
      <p:bldP spid="123" grpId="0" animBg="1"/>
      <p:bldP spid="125" grpId="0" animBg="1"/>
      <p:bldP spid="126" grpId="0" animBg="1"/>
      <p:bldP spid="129" grpId="0" animBg="1"/>
      <p:bldP spid="133" grpId="0" animBg="1"/>
      <p:bldP spid="128" grpId="0" animBg="1"/>
      <p:bldP spid="104" grpId="0" animBg="1"/>
      <p:bldP spid="107" grpId="0" animBg="1"/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7675629-DA03-AD46-0BDB-2FB0589CE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023" y="260648"/>
            <a:ext cx="2885504" cy="204197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6BF3268A-FE79-68D1-9AEC-A653280B5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787" y="209320"/>
            <a:ext cx="4705350" cy="249555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59A00D5-2C46-C40C-6061-3C4A66B9F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7277" y="2780928"/>
            <a:ext cx="2580323" cy="209359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9451046-1990-41C8-270C-65FF53342C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3577" y="3827725"/>
            <a:ext cx="2933700" cy="2600325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A0BA61AC-B5A4-5C54-9011-03902E453B08}"/>
              </a:ext>
            </a:extLst>
          </p:cNvPr>
          <p:cNvSpPr txBox="1"/>
          <p:nvPr/>
        </p:nvSpPr>
        <p:spPr>
          <a:xfrm>
            <a:off x="142792" y="2420888"/>
            <a:ext cx="2683932" cy="3795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Arkitektur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Kantzoner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Grønne gårdrum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Fælleslokaler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Cykelparkering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Biodiversitet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mv.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Symbol" panose="05050102010706020507" pitchFamily="18" charset="2"/>
              </a:rPr>
              <a:t> Dialog med bygherrer inden lokalplan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2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B9AC3D82-1988-81C9-EE54-44F343968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791" y="0"/>
            <a:ext cx="4852417" cy="6858000"/>
          </a:xfrm>
          <a:prstGeom prst="rect">
            <a:avLst/>
          </a:prstGeom>
        </p:spPr>
      </p:pic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BA4B24EA-3628-EEBC-BECA-3ED0DD86EEC5}"/>
              </a:ext>
            </a:extLst>
          </p:cNvPr>
          <p:cNvCxnSpPr>
            <a:cxnSpLocks/>
          </p:cNvCxnSpPr>
          <p:nvPr/>
        </p:nvCxnSpPr>
        <p:spPr>
          <a:xfrm flipH="1">
            <a:off x="4458645" y="589448"/>
            <a:ext cx="113355" cy="510099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ktangel 9">
            <a:extLst>
              <a:ext uri="{FF2B5EF4-FFF2-40B4-BE49-F238E27FC236}">
                <a16:creationId xmlns:a16="http://schemas.microsoft.com/office/drawing/2014/main" id="{74223A0F-529F-C1FE-1F94-4E9A76F062FF}"/>
              </a:ext>
            </a:extLst>
          </p:cNvPr>
          <p:cNvSpPr/>
          <p:nvPr/>
        </p:nvSpPr>
        <p:spPr>
          <a:xfrm>
            <a:off x="4572000" y="3105936"/>
            <a:ext cx="1836357" cy="1057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C0ED18C4-4E48-8FBB-BF0E-A3B2B46450D8}"/>
              </a:ext>
            </a:extLst>
          </p:cNvPr>
          <p:cNvCxnSpPr>
            <a:cxnSpLocks/>
          </p:cNvCxnSpPr>
          <p:nvPr/>
        </p:nvCxnSpPr>
        <p:spPr>
          <a:xfrm flipV="1">
            <a:off x="4440317" y="3158324"/>
            <a:ext cx="1941847" cy="511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ktangel 12">
            <a:extLst>
              <a:ext uri="{FF2B5EF4-FFF2-40B4-BE49-F238E27FC236}">
                <a16:creationId xmlns:a16="http://schemas.microsoft.com/office/drawing/2014/main" id="{16A1FC25-F269-F27F-75B5-1CF8A3D5E3F4}"/>
              </a:ext>
            </a:extLst>
          </p:cNvPr>
          <p:cNvSpPr/>
          <p:nvPr/>
        </p:nvSpPr>
        <p:spPr>
          <a:xfrm>
            <a:off x="6382163" y="3007696"/>
            <a:ext cx="173417" cy="4213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3457734B-4468-E422-D5BA-F4F2C4A2DF11}"/>
              </a:ext>
            </a:extLst>
          </p:cNvPr>
          <p:cNvCxnSpPr>
            <a:cxnSpLocks/>
          </p:cNvCxnSpPr>
          <p:nvPr/>
        </p:nvCxnSpPr>
        <p:spPr>
          <a:xfrm>
            <a:off x="4383074" y="4761673"/>
            <a:ext cx="1564305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96C8ED36-861B-45BE-357F-4EC16BDC9AD9}"/>
              </a:ext>
            </a:extLst>
          </p:cNvPr>
          <p:cNvCxnSpPr>
            <a:cxnSpLocks/>
          </p:cNvCxnSpPr>
          <p:nvPr/>
        </p:nvCxnSpPr>
        <p:spPr>
          <a:xfrm flipV="1">
            <a:off x="4383074" y="589448"/>
            <a:ext cx="114487" cy="504809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Lige forbindelse 1">
            <a:extLst>
              <a:ext uri="{FF2B5EF4-FFF2-40B4-BE49-F238E27FC236}">
                <a16:creationId xmlns:a16="http://schemas.microsoft.com/office/drawing/2014/main" id="{51199B72-6457-917B-EF04-A8C047F27580}"/>
              </a:ext>
            </a:extLst>
          </p:cNvPr>
          <p:cNvCxnSpPr>
            <a:cxnSpLocks/>
          </p:cNvCxnSpPr>
          <p:nvPr/>
        </p:nvCxnSpPr>
        <p:spPr>
          <a:xfrm>
            <a:off x="4458645" y="2284228"/>
            <a:ext cx="1133553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BD211678-975E-A7D7-4EDB-E5FB02A9A3F0}"/>
              </a:ext>
            </a:extLst>
          </p:cNvPr>
          <p:cNvCxnSpPr/>
          <p:nvPr/>
        </p:nvCxnSpPr>
        <p:spPr>
          <a:xfrm flipH="1">
            <a:off x="3151279" y="3672714"/>
            <a:ext cx="1231795" cy="83127"/>
          </a:xfrm>
          <a:prstGeom prst="straightConnector1">
            <a:avLst/>
          </a:prstGeom>
          <a:ln w="508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55371B9B-8CBA-886D-752E-C6072D0FAA04}"/>
              </a:ext>
            </a:extLst>
          </p:cNvPr>
          <p:cNvCxnSpPr>
            <a:cxnSpLocks/>
          </p:cNvCxnSpPr>
          <p:nvPr/>
        </p:nvCxnSpPr>
        <p:spPr>
          <a:xfrm flipV="1">
            <a:off x="5932568" y="3848021"/>
            <a:ext cx="0" cy="822966"/>
          </a:xfrm>
          <a:prstGeom prst="straightConnector1">
            <a:avLst/>
          </a:prstGeom>
          <a:ln w="508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3E34A461-452E-DE5E-6208-B4F579BAA158}"/>
              </a:ext>
            </a:extLst>
          </p:cNvPr>
          <p:cNvCxnSpPr/>
          <p:nvPr/>
        </p:nvCxnSpPr>
        <p:spPr>
          <a:xfrm flipV="1">
            <a:off x="3400661" y="1443392"/>
            <a:ext cx="3154919" cy="415636"/>
          </a:xfrm>
          <a:prstGeom prst="straightConnector1">
            <a:avLst/>
          </a:prstGeom>
          <a:ln w="50800"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pilforbindelse 18">
            <a:extLst>
              <a:ext uri="{FF2B5EF4-FFF2-40B4-BE49-F238E27FC236}">
                <a16:creationId xmlns:a16="http://schemas.microsoft.com/office/drawing/2014/main" id="{364FF16C-3F07-C507-D645-8563DA6A0993}"/>
              </a:ext>
            </a:extLst>
          </p:cNvPr>
          <p:cNvCxnSpPr>
            <a:cxnSpLocks/>
          </p:cNvCxnSpPr>
          <p:nvPr/>
        </p:nvCxnSpPr>
        <p:spPr>
          <a:xfrm flipV="1">
            <a:off x="3007696" y="375708"/>
            <a:ext cx="3166393" cy="305682"/>
          </a:xfrm>
          <a:prstGeom prst="straightConnector1">
            <a:avLst/>
          </a:prstGeom>
          <a:ln w="50800"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felt 21">
            <a:extLst>
              <a:ext uri="{FF2B5EF4-FFF2-40B4-BE49-F238E27FC236}">
                <a16:creationId xmlns:a16="http://schemas.microsoft.com/office/drawing/2014/main" id="{CEF9CEA1-41D8-32B1-16DA-8B43CC86048C}"/>
              </a:ext>
            </a:extLst>
          </p:cNvPr>
          <p:cNvSpPr txBox="1"/>
          <p:nvPr/>
        </p:nvSpPr>
        <p:spPr>
          <a:xfrm>
            <a:off x="6996150" y="3429000"/>
            <a:ext cx="2147850" cy="3177793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5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Smedeland Boulevard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grønt strøg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</a:rPr>
              <a:t>Skitseprojekt v/ ekstern landskabsarkitekt</a:t>
            </a:r>
            <a:r>
              <a:rPr kumimoji="0" lang="da-DK" sz="15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  <a:r>
              <a:rPr lang="da-DK" sz="15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j</a:t>
            </a:r>
            <a:r>
              <a:rPr kumimoji="0" lang="da-DK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</a:rPr>
              <a:t>uni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</a:rPr>
              <a:t>-oktober 2023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cs typeface="Calibri" panose="020F0502020204030204" pitchFamily="34" charset="0"/>
              </a:rPr>
              <a:t>→ nyt kortbilag ind i</a:t>
            </a:r>
            <a:r>
              <a:rPr kumimoji="0" lang="da-DK" sz="15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cs typeface="Calibri" panose="020F0502020204030204" pitchFamily="34" charset="0"/>
              </a:rPr>
              <a:t> nye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kumimoji="0" lang="da-DK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cs typeface="Calibri" panose="020F0502020204030204" pitchFamily="34" charset="0"/>
              </a:rPr>
              <a:t>lokalplanforslag</a:t>
            </a: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cs typeface="Calibri" panose="020F0502020204030204" pitchFamily="34" charset="0"/>
              </a:rPr>
              <a:t>+ etablering af grundejerforening kan iværksættes</a:t>
            </a: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19C2CEA6-1BD2-79C6-F263-EA137464F3FC}"/>
              </a:ext>
            </a:extLst>
          </p:cNvPr>
          <p:cNvSpPr txBox="1"/>
          <p:nvPr/>
        </p:nvSpPr>
        <p:spPr>
          <a:xfrm>
            <a:off x="-9165" y="375708"/>
            <a:ext cx="21478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Designmanual for veje og stier i Hersted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</a:rPr>
              <a:t>Intern arbejdsgruppe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cs typeface="Calibri" panose="020F0502020204030204" pitchFamily="34" charset="0"/>
              </a:rPr>
              <a:t>→ Offentlige veje og stier + private </a:t>
            </a:r>
            <a:r>
              <a:rPr kumimoji="0" lang="da-DK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cs typeface="Calibri" panose="020F0502020204030204" pitchFamily="34" charset="0"/>
              </a:rPr>
              <a:t>fællesveje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cs typeface="Calibri" panose="020F0502020204030204" pitchFamily="34" charset="0"/>
              </a:rPr>
              <a:t> og stier</a:t>
            </a: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F68089C-8CE9-A53D-4889-AD893415E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4401"/>
            <a:ext cx="1908213" cy="353599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74C67875-7B04-3965-47F8-F38645B3EA5E}"/>
              </a:ext>
            </a:extLst>
          </p:cNvPr>
          <p:cNvSpPr txBox="1"/>
          <p:nvPr/>
        </p:nvSpPr>
        <p:spPr>
          <a:xfrm>
            <a:off x="7005314" y="375708"/>
            <a:ext cx="214785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Stationsforplads og ‘</a:t>
            </a:r>
            <a:r>
              <a:rPr kumimoji="0" lang="da-DK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Bygaden</a:t>
            </a: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</a:rPr>
              <a:t>Projektering af anlægsprojekt</a:t>
            </a:r>
          </a:p>
        </p:txBody>
      </p:sp>
    </p:spTree>
    <p:extLst>
      <p:ext uri="{BB962C8B-B14F-4D97-AF65-F5344CB8AC3E}">
        <p14:creationId xmlns:p14="http://schemas.microsoft.com/office/powerpoint/2010/main" val="284735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/>
      <p:bldP spid="2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0AD88228-2AA9-FE18-DBDC-19B18521F1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18926" t="22267" r="33802" b="10294"/>
          <a:stretch/>
        </p:blipFill>
        <p:spPr>
          <a:xfrm>
            <a:off x="3587056" y="569965"/>
            <a:ext cx="5447175" cy="4371203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D6AA07B1-BCBF-9024-05FA-52F4831BBD21}"/>
              </a:ext>
            </a:extLst>
          </p:cNvPr>
          <p:cNvSpPr txBox="1"/>
          <p:nvPr/>
        </p:nvSpPr>
        <p:spPr>
          <a:xfrm>
            <a:off x="14453" y="1886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Trafikale tiltag i forbindelse med afvikling af biltrafik til/fra det overordnede vejnet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80E5A0A-5184-CA53-ACA6-DD331A38AF55}"/>
              </a:ext>
            </a:extLst>
          </p:cNvPr>
          <p:cNvSpPr txBox="1"/>
          <p:nvPr/>
        </p:nvSpPr>
        <p:spPr>
          <a:xfrm>
            <a:off x="0" y="4941168"/>
            <a:ext cx="914400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Open Sans" panose="020B0606030504020204" pitchFamily="34" charset="0"/>
                <a:cs typeface="Open Sans" panose="020B0606030504020204" pitchFamily="34" charset="0"/>
              </a:rPr>
              <a:t>Trafikaftale Albertslund-Glostrup:</a:t>
            </a: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En række tiltag iværksættes, når bolig nr. 751 tages i brug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Løbende overvågning af trafikudviklingen 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Symbol" panose="05050102010706020507" pitchFamily="18" charset="2"/>
              </a:rPr>
              <a:t></a:t>
            </a: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Drøftelser mellem de to kommuner om behov for yderligere tiltag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2F811423-636D-92A2-9F8D-5646626AB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69" y="630963"/>
            <a:ext cx="3246402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77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2F9217EA-0272-34C5-4DE7-1278EBEFA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18063" t="16768" r="26382" b="915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9" name="Tekstfelt 28">
            <a:extLst>
              <a:ext uri="{FF2B5EF4-FFF2-40B4-BE49-F238E27FC236}">
                <a16:creationId xmlns:a16="http://schemas.microsoft.com/office/drawing/2014/main" id="{DE007687-1FD3-2CCD-2B59-B49403B41735}"/>
              </a:ext>
            </a:extLst>
          </p:cNvPr>
          <p:cNvSpPr txBox="1"/>
          <p:nvPr/>
        </p:nvSpPr>
        <p:spPr>
          <a:xfrm>
            <a:off x="5786913" y="2122014"/>
            <a:ext cx="3009158" cy="44203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Fabriksparken grøn midterrabat + nedprioritere højresving fra Smedeland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∙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2026 ?</a:t>
            </a:r>
          </a:p>
        </p:txBody>
      </p:sp>
      <p:cxnSp>
        <p:nvCxnSpPr>
          <p:cNvPr id="30" name="Lige forbindelse 29">
            <a:extLst>
              <a:ext uri="{FF2B5EF4-FFF2-40B4-BE49-F238E27FC236}">
                <a16:creationId xmlns:a16="http://schemas.microsoft.com/office/drawing/2014/main" id="{C0E4FB4E-49BE-81B4-3BE8-A2704D20A29B}"/>
              </a:ext>
            </a:extLst>
          </p:cNvPr>
          <p:cNvCxnSpPr>
            <a:cxnSpLocks/>
          </p:cNvCxnSpPr>
          <p:nvPr/>
        </p:nvCxnSpPr>
        <p:spPr>
          <a:xfrm flipH="1">
            <a:off x="6212305" y="2710478"/>
            <a:ext cx="71234" cy="3198488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kstfelt 80">
            <a:extLst>
              <a:ext uri="{FF2B5EF4-FFF2-40B4-BE49-F238E27FC236}">
                <a16:creationId xmlns:a16="http://schemas.microsoft.com/office/drawing/2014/main" id="{B0CE06C2-5178-83A3-5BD0-9D12B2A4F75C}"/>
              </a:ext>
            </a:extLst>
          </p:cNvPr>
          <p:cNvSpPr txBox="1"/>
          <p:nvPr/>
        </p:nvSpPr>
        <p:spPr>
          <a:xfrm>
            <a:off x="6201092" y="2740507"/>
            <a:ext cx="1163842" cy="50359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Fase 1</a:t>
            </a:r>
            <a:r>
              <a:rPr kumimoji="0" lang="da-DK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·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2022-2034</a:t>
            </a:r>
          </a:p>
        </p:txBody>
      </p:sp>
      <p:cxnSp>
        <p:nvCxnSpPr>
          <p:cNvPr id="69" name="Lige forbindelse 68">
            <a:extLst>
              <a:ext uri="{FF2B5EF4-FFF2-40B4-BE49-F238E27FC236}">
                <a16:creationId xmlns:a16="http://schemas.microsoft.com/office/drawing/2014/main" id="{DA9F3F57-1E59-8750-E6DF-F5F2E1206F80}"/>
              </a:ext>
            </a:extLst>
          </p:cNvPr>
          <p:cNvCxnSpPr>
            <a:cxnSpLocks/>
          </p:cNvCxnSpPr>
          <p:nvPr/>
        </p:nvCxnSpPr>
        <p:spPr>
          <a:xfrm flipH="1">
            <a:off x="1776168" y="3006086"/>
            <a:ext cx="1552820" cy="545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1E74D31D-0C28-2191-6777-102EE38F8E19}"/>
              </a:ext>
            </a:extLst>
          </p:cNvPr>
          <p:cNvCxnSpPr>
            <a:cxnSpLocks/>
          </p:cNvCxnSpPr>
          <p:nvPr/>
        </p:nvCxnSpPr>
        <p:spPr>
          <a:xfrm flipV="1">
            <a:off x="1761616" y="2950913"/>
            <a:ext cx="1613845" cy="562104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733521E4-CA8A-0FC5-7A6C-035650ED9890}"/>
              </a:ext>
            </a:extLst>
          </p:cNvPr>
          <p:cNvCxnSpPr>
            <a:cxnSpLocks/>
          </p:cNvCxnSpPr>
          <p:nvPr/>
        </p:nvCxnSpPr>
        <p:spPr>
          <a:xfrm flipV="1">
            <a:off x="3699545" y="1409214"/>
            <a:ext cx="3382293" cy="31052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B54AB4D8-DE20-95C5-365D-D1DC62984215}"/>
              </a:ext>
            </a:extLst>
          </p:cNvPr>
          <p:cNvCxnSpPr>
            <a:cxnSpLocks/>
          </p:cNvCxnSpPr>
          <p:nvPr/>
        </p:nvCxnSpPr>
        <p:spPr>
          <a:xfrm flipV="1">
            <a:off x="3625442" y="2547796"/>
            <a:ext cx="3791825" cy="34780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CCA652B8-0026-E91E-92BE-70F0F5FA5D23}"/>
              </a:ext>
            </a:extLst>
          </p:cNvPr>
          <p:cNvCxnSpPr>
            <a:cxnSpLocks/>
          </p:cNvCxnSpPr>
          <p:nvPr/>
        </p:nvCxnSpPr>
        <p:spPr>
          <a:xfrm flipH="1">
            <a:off x="3625442" y="1719743"/>
            <a:ext cx="74103" cy="117585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4FA09BD8-6004-F9B8-AC36-36B52248A7EF}"/>
              </a:ext>
            </a:extLst>
          </p:cNvPr>
          <p:cNvCxnSpPr>
            <a:cxnSpLocks/>
          </p:cNvCxnSpPr>
          <p:nvPr/>
        </p:nvCxnSpPr>
        <p:spPr>
          <a:xfrm flipH="1">
            <a:off x="6162388" y="2740552"/>
            <a:ext cx="11356" cy="67007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A7989792-43B4-36FD-5693-00B3CD6795CB}"/>
              </a:ext>
            </a:extLst>
          </p:cNvPr>
          <p:cNvCxnSpPr>
            <a:cxnSpLocks/>
          </p:cNvCxnSpPr>
          <p:nvPr/>
        </p:nvCxnSpPr>
        <p:spPr>
          <a:xfrm flipV="1">
            <a:off x="5308939" y="3410624"/>
            <a:ext cx="859127" cy="10485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Lige forbindelse 27">
            <a:extLst>
              <a:ext uri="{FF2B5EF4-FFF2-40B4-BE49-F238E27FC236}">
                <a16:creationId xmlns:a16="http://schemas.microsoft.com/office/drawing/2014/main" id="{840670B0-F993-9C85-889C-DD0EB5F9349A}"/>
              </a:ext>
            </a:extLst>
          </p:cNvPr>
          <p:cNvCxnSpPr>
            <a:cxnSpLocks/>
          </p:cNvCxnSpPr>
          <p:nvPr/>
        </p:nvCxnSpPr>
        <p:spPr>
          <a:xfrm>
            <a:off x="5159928" y="4106323"/>
            <a:ext cx="58723" cy="6218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Lige forbindelse 38">
            <a:extLst>
              <a:ext uri="{FF2B5EF4-FFF2-40B4-BE49-F238E27FC236}">
                <a16:creationId xmlns:a16="http://schemas.microsoft.com/office/drawing/2014/main" id="{973D3DD7-165B-1CDF-02BD-39A7AF576DD0}"/>
              </a:ext>
            </a:extLst>
          </p:cNvPr>
          <p:cNvCxnSpPr>
            <a:cxnSpLocks/>
          </p:cNvCxnSpPr>
          <p:nvPr/>
        </p:nvCxnSpPr>
        <p:spPr>
          <a:xfrm flipH="1">
            <a:off x="5157333" y="4091411"/>
            <a:ext cx="224336" cy="245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Lige forbindelse 52">
            <a:extLst>
              <a:ext uri="{FF2B5EF4-FFF2-40B4-BE49-F238E27FC236}">
                <a16:creationId xmlns:a16="http://schemas.microsoft.com/office/drawing/2014/main" id="{4832C353-25C9-0879-797B-3475C375616E}"/>
              </a:ext>
            </a:extLst>
          </p:cNvPr>
          <p:cNvCxnSpPr>
            <a:cxnSpLocks/>
          </p:cNvCxnSpPr>
          <p:nvPr/>
        </p:nvCxnSpPr>
        <p:spPr>
          <a:xfrm>
            <a:off x="5101205" y="4718542"/>
            <a:ext cx="0" cy="6881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Lige forbindelse 54">
            <a:extLst>
              <a:ext uri="{FF2B5EF4-FFF2-40B4-BE49-F238E27FC236}">
                <a16:creationId xmlns:a16="http://schemas.microsoft.com/office/drawing/2014/main" id="{42E428D1-073B-E600-960D-6E1CE0494D60}"/>
              </a:ext>
            </a:extLst>
          </p:cNvPr>
          <p:cNvCxnSpPr>
            <a:cxnSpLocks/>
          </p:cNvCxnSpPr>
          <p:nvPr/>
        </p:nvCxnSpPr>
        <p:spPr>
          <a:xfrm flipH="1">
            <a:off x="5096016" y="4718542"/>
            <a:ext cx="122635" cy="964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Lige forbindelse 57">
            <a:extLst>
              <a:ext uri="{FF2B5EF4-FFF2-40B4-BE49-F238E27FC236}">
                <a16:creationId xmlns:a16="http://schemas.microsoft.com/office/drawing/2014/main" id="{83319780-5645-8EE4-AE32-8AD23AED6FCA}"/>
              </a:ext>
            </a:extLst>
          </p:cNvPr>
          <p:cNvCxnSpPr>
            <a:cxnSpLocks/>
          </p:cNvCxnSpPr>
          <p:nvPr/>
        </p:nvCxnSpPr>
        <p:spPr>
          <a:xfrm flipH="1" flipV="1">
            <a:off x="5096016" y="5402778"/>
            <a:ext cx="483253" cy="12800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Lige forbindelse 66">
            <a:extLst>
              <a:ext uri="{FF2B5EF4-FFF2-40B4-BE49-F238E27FC236}">
                <a16:creationId xmlns:a16="http://schemas.microsoft.com/office/drawing/2014/main" id="{6A046040-50DD-AE79-D570-CE89F6F3C4B8}"/>
              </a:ext>
            </a:extLst>
          </p:cNvPr>
          <p:cNvCxnSpPr>
            <a:cxnSpLocks/>
          </p:cNvCxnSpPr>
          <p:nvPr/>
        </p:nvCxnSpPr>
        <p:spPr>
          <a:xfrm flipV="1">
            <a:off x="3328988" y="2613815"/>
            <a:ext cx="4084031" cy="39227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Lige forbindelse 71">
            <a:extLst>
              <a:ext uri="{FF2B5EF4-FFF2-40B4-BE49-F238E27FC236}">
                <a16:creationId xmlns:a16="http://schemas.microsoft.com/office/drawing/2014/main" id="{91B6A158-6D5F-48B8-6281-5F02D83EA054}"/>
              </a:ext>
            </a:extLst>
          </p:cNvPr>
          <p:cNvCxnSpPr>
            <a:cxnSpLocks/>
          </p:cNvCxnSpPr>
          <p:nvPr/>
        </p:nvCxnSpPr>
        <p:spPr>
          <a:xfrm>
            <a:off x="1776168" y="3551802"/>
            <a:ext cx="616648" cy="201214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Lige forbindelse 73">
            <a:extLst>
              <a:ext uri="{FF2B5EF4-FFF2-40B4-BE49-F238E27FC236}">
                <a16:creationId xmlns:a16="http://schemas.microsoft.com/office/drawing/2014/main" id="{0A74B994-24E9-5697-2599-773E54FE9E35}"/>
              </a:ext>
            </a:extLst>
          </p:cNvPr>
          <p:cNvCxnSpPr>
            <a:cxnSpLocks/>
          </p:cNvCxnSpPr>
          <p:nvPr/>
        </p:nvCxnSpPr>
        <p:spPr>
          <a:xfrm flipH="1">
            <a:off x="2379742" y="5336849"/>
            <a:ext cx="1763024" cy="22710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Lige forbindelse 76">
            <a:extLst>
              <a:ext uri="{FF2B5EF4-FFF2-40B4-BE49-F238E27FC236}">
                <a16:creationId xmlns:a16="http://schemas.microsoft.com/office/drawing/2014/main" id="{0AA25600-AC44-30E9-5DFF-3FA9F66AE4F7}"/>
              </a:ext>
            </a:extLst>
          </p:cNvPr>
          <p:cNvCxnSpPr>
            <a:cxnSpLocks/>
          </p:cNvCxnSpPr>
          <p:nvPr/>
        </p:nvCxnSpPr>
        <p:spPr>
          <a:xfrm flipH="1" flipV="1">
            <a:off x="4129669" y="5336849"/>
            <a:ext cx="966347" cy="6592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kstfelt 81">
            <a:extLst>
              <a:ext uri="{FF2B5EF4-FFF2-40B4-BE49-F238E27FC236}">
                <a16:creationId xmlns:a16="http://schemas.microsoft.com/office/drawing/2014/main" id="{B404C26A-BDFB-BE28-9B44-0BF5BBE2951A}"/>
              </a:ext>
            </a:extLst>
          </p:cNvPr>
          <p:cNvSpPr txBox="1"/>
          <p:nvPr/>
        </p:nvSpPr>
        <p:spPr>
          <a:xfrm>
            <a:off x="4776095" y="3024139"/>
            <a:ext cx="769642" cy="28814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Fase 2</a:t>
            </a:r>
          </a:p>
        </p:txBody>
      </p:sp>
      <p:cxnSp>
        <p:nvCxnSpPr>
          <p:cNvPr id="84" name="Lige forbindelse 83">
            <a:extLst>
              <a:ext uri="{FF2B5EF4-FFF2-40B4-BE49-F238E27FC236}">
                <a16:creationId xmlns:a16="http://schemas.microsoft.com/office/drawing/2014/main" id="{A1C84C9C-25B0-F008-603B-7EA141F16382}"/>
              </a:ext>
            </a:extLst>
          </p:cNvPr>
          <p:cNvCxnSpPr>
            <a:cxnSpLocks/>
          </p:cNvCxnSpPr>
          <p:nvPr/>
        </p:nvCxnSpPr>
        <p:spPr>
          <a:xfrm>
            <a:off x="5318512" y="3513017"/>
            <a:ext cx="58236" cy="58127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kstfelt 93">
            <a:extLst>
              <a:ext uri="{FF2B5EF4-FFF2-40B4-BE49-F238E27FC236}">
                <a16:creationId xmlns:a16="http://schemas.microsoft.com/office/drawing/2014/main" id="{689021E7-9315-E4B9-A7F6-5FE827AA81BC}"/>
              </a:ext>
            </a:extLst>
          </p:cNvPr>
          <p:cNvSpPr txBox="1"/>
          <p:nvPr/>
        </p:nvSpPr>
        <p:spPr>
          <a:xfrm>
            <a:off x="3824626" y="4812792"/>
            <a:ext cx="1179175" cy="28814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Fase 1 </a:t>
            </a:r>
            <a:r>
              <a:rPr kumimoji="0" lang="da-DK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·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95" name="Tekstfelt 94">
            <a:extLst>
              <a:ext uri="{FF2B5EF4-FFF2-40B4-BE49-F238E27FC236}">
                <a16:creationId xmlns:a16="http://schemas.microsoft.com/office/drawing/2014/main" id="{EE68B979-6A3C-2676-46D4-911CEDDE2FF0}"/>
              </a:ext>
            </a:extLst>
          </p:cNvPr>
          <p:cNvSpPr txBox="1"/>
          <p:nvPr/>
        </p:nvSpPr>
        <p:spPr>
          <a:xfrm>
            <a:off x="5084829" y="2182994"/>
            <a:ext cx="591555" cy="28814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Fase 3</a:t>
            </a:r>
          </a:p>
        </p:txBody>
      </p:sp>
      <p:cxnSp>
        <p:nvCxnSpPr>
          <p:cNvPr id="96" name="Lige forbindelse 95">
            <a:extLst>
              <a:ext uri="{FF2B5EF4-FFF2-40B4-BE49-F238E27FC236}">
                <a16:creationId xmlns:a16="http://schemas.microsoft.com/office/drawing/2014/main" id="{ED828B20-33EF-513B-A079-1B68ACD2E1F2}"/>
              </a:ext>
            </a:extLst>
          </p:cNvPr>
          <p:cNvCxnSpPr>
            <a:cxnSpLocks/>
          </p:cNvCxnSpPr>
          <p:nvPr/>
        </p:nvCxnSpPr>
        <p:spPr>
          <a:xfrm flipV="1">
            <a:off x="2220214" y="4731156"/>
            <a:ext cx="2880972" cy="3314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ktangel 102">
            <a:extLst>
              <a:ext uri="{FF2B5EF4-FFF2-40B4-BE49-F238E27FC236}">
                <a16:creationId xmlns:a16="http://schemas.microsoft.com/office/drawing/2014/main" id="{8AA07EB2-08DE-6A16-E1A3-4473668A6080}"/>
              </a:ext>
            </a:extLst>
          </p:cNvPr>
          <p:cNvSpPr/>
          <p:nvPr/>
        </p:nvSpPr>
        <p:spPr>
          <a:xfrm>
            <a:off x="6279593" y="3357970"/>
            <a:ext cx="347918" cy="365683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ktangel 103">
            <a:extLst>
              <a:ext uri="{FF2B5EF4-FFF2-40B4-BE49-F238E27FC236}">
                <a16:creationId xmlns:a16="http://schemas.microsoft.com/office/drawing/2014/main" id="{42590FE8-71C5-7DE4-541D-E8CB22BECFBB}"/>
              </a:ext>
            </a:extLst>
          </p:cNvPr>
          <p:cNvSpPr/>
          <p:nvPr/>
        </p:nvSpPr>
        <p:spPr>
          <a:xfrm>
            <a:off x="7081837" y="5062623"/>
            <a:ext cx="279797" cy="573433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ktangel 104">
            <a:extLst>
              <a:ext uri="{FF2B5EF4-FFF2-40B4-BE49-F238E27FC236}">
                <a16:creationId xmlns:a16="http://schemas.microsoft.com/office/drawing/2014/main" id="{984A9A50-C238-DCC3-0EE3-6AEE7582EDD8}"/>
              </a:ext>
            </a:extLst>
          </p:cNvPr>
          <p:cNvSpPr/>
          <p:nvPr/>
        </p:nvSpPr>
        <p:spPr>
          <a:xfrm>
            <a:off x="6797148" y="3970644"/>
            <a:ext cx="558507" cy="296895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ktangel 105">
            <a:extLst>
              <a:ext uri="{FF2B5EF4-FFF2-40B4-BE49-F238E27FC236}">
                <a16:creationId xmlns:a16="http://schemas.microsoft.com/office/drawing/2014/main" id="{6007982F-C1D8-2E2D-624E-5681A430F3FB}"/>
              </a:ext>
            </a:extLst>
          </p:cNvPr>
          <p:cNvSpPr/>
          <p:nvPr/>
        </p:nvSpPr>
        <p:spPr>
          <a:xfrm>
            <a:off x="6519376" y="5302738"/>
            <a:ext cx="244177" cy="393212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ktangel 106">
            <a:extLst>
              <a:ext uri="{FF2B5EF4-FFF2-40B4-BE49-F238E27FC236}">
                <a16:creationId xmlns:a16="http://schemas.microsoft.com/office/drawing/2014/main" id="{34FBB95E-4A7C-9FB2-AFE0-934AD43C11E2}"/>
              </a:ext>
            </a:extLst>
          </p:cNvPr>
          <p:cNvSpPr/>
          <p:nvPr/>
        </p:nvSpPr>
        <p:spPr>
          <a:xfrm>
            <a:off x="7018400" y="2958047"/>
            <a:ext cx="374086" cy="365683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7" name="Gruppe 126">
            <a:extLst>
              <a:ext uri="{FF2B5EF4-FFF2-40B4-BE49-F238E27FC236}">
                <a16:creationId xmlns:a16="http://schemas.microsoft.com/office/drawing/2014/main" id="{FC93271C-1AF5-A184-5CB3-ACF9338E7C67}"/>
              </a:ext>
            </a:extLst>
          </p:cNvPr>
          <p:cNvGrpSpPr/>
          <p:nvPr/>
        </p:nvGrpSpPr>
        <p:grpSpPr>
          <a:xfrm>
            <a:off x="6253424" y="4299560"/>
            <a:ext cx="1102231" cy="946071"/>
            <a:chOff x="6253424" y="4299560"/>
            <a:chExt cx="1102231" cy="946071"/>
          </a:xfrm>
          <a:solidFill>
            <a:schemeClr val="tx1">
              <a:alpha val="30000"/>
            </a:schemeClr>
          </a:solidFill>
        </p:grpSpPr>
        <p:sp>
          <p:nvSpPr>
            <p:cNvPr id="108" name="Rektangel 107">
              <a:extLst>
                <a:ext uri="{FF2B5EF4-FFF2-40B4-BE49-F238E27FC236}">
                  <a16:creationId xmlns:a16="http://schemas.microsoft.com/office/drawing/2014/main" id="{32FCF7B9-506C-5460-4403-1EE7FD12D5F2}"/>
                </a:ext>
              </a:extLst>
            </p:cNvPr>
            <p:cNvSpPr/>
            <p:nvPr/>
          </p:nvSpPr>
          <p:spPr>
            <a:xfrm>
              <a:off x="6707751" y="4299560"/>
              <a:ext cx="647904" cy="503590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Rektangel 108">
              <a:extLst>
                <a:ext uri="{FF2B5EF4-FFF2-40B4-BE49-F238E27FC236}">
                  <a16:creationId xmlns:a16="http://schemas.microsoft.com/office/drawing/2014/main" id="{C85A15B9-4779-4811-586A-4AA17EA821C5}"/>
                </a:ext>
              </a:extLst>
            </p:cNvPr>
            <p:cNvSpPr/>
            <p:nvPr/>
          </p:nvSpPr>
          <p:spPr>
            <a:xfrm>
              <a:off x="6253424" y="4574618"/>
              <a:ext cx="454301" cy="228532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Rektangel 109">
              <a:extLst>
                <a:ext uri="{FF2B5EF4-FFF2-40B4-BE49-F238E27FC236}">
                  <a16:creationId xmlns:a16="http://schemas.microsoft.com/office/drawing/2014/main" id="{3050DEA4-224E-F0BE-54D7-11F12FD34F70}"/>
                </a:ext>
              </a:extLst>
            </p:cNvPr>
            <p:cNvSpPr/>
            <p:nvPr/>
          </p:nvSpPr>
          <p:spPr>
            <a:xfrm>
              <a:off x="6846153" y="4803150"/>
              <a:ext cx="235661" cy="442481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ktangel 110">
              <a:extLst>
                <a:ext uri="{FF2B5EF4-FFF2-40B4-BE49-F238E27FC236}">
                  <a16:creationId xmlns:a16="http://schemas.microsoft.com/office/drawing/2014/main" id="{5A6CBC9F-202B-7057-9D41-284B388DD5D3}"/>
                </a:ext>
              </a:extLst>
            </p:cNvPr>
            <p:cNvSpPr/>
            <p:nvPr/>
          </p:nvSpPr>
          <p:spPr>
            <a:xfrm>
              <a:off x="7081814" y="4803149"/>
              <a:ext cx="273841" cy="259474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3" name="Rektangel 112">
            <a:extLst>
              <a:ext uri="{FF2B5EF4-FFF2-40B4-BE49-F238E27FC236}">
                <a16:creationId xmlns:a16="http://schemas.microsoft.com/office/drawing/2014/main" id="{9B916F10-F95C-935A-D385-E3A208D564D9}"/>
              </a:ext>
            </a:extLst>
          </p:cNvPr>
          <p:cNvSpPr/>
          <p:nvPr/>
        </p:nvSpPr>
        <p:spPr>
          <a:xfrm>
            <a:off x="6797148" y="3769777"/>
            <a:ext cx="570309" cy="200867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Rektangel 113">
            <a:extLst>
              <a:ext uri="{FF2B5EF4-FFF2-40B4-BE49-F238E27FC236}">
                <a16:creationId xmlns:a16="http://schemas.microsoft.com/office/drawing/2014/main" id="{707E06A5-091A-B2B2-9E1D-57DC4DD54B4F}"/>
              </a:ext>
            </a:extLst>
          </p:cNvPr>
          <p:cNvSpPr/>
          <p:nvPr/>
        </p:nvSpPr>
        <p:spPr>
          <a:xfrm>
            <a:off x="6242359" y="5302738"/>
            <a:ext cx="279787" cy="608946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ktangel 114">
            <a:extLst>
              <a:ext uri="{FF2B5EF4-FFF2-40B4-BE49-F238E27FC236}">
                <a16:creationId xmlns:a16="http://schemas.microsoft.com/office/drawing/2014/main" id="{6C219504-69D8-CA3B-5A18-FD78BB354B91}"/>
              </a:ext>
            </a:extLst>
          </p:cNvPr>
          <p:cNvSpPr/>
          <p:nvPr/>
        </p:nvSpPr>
        <p:spPr>
          <a:xfrm>
            <a:off x="6985915" y="5986463"/>
            <a:ext cx="235662" cy="221374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ktangel 116">
            <a:extLst>
              <a:ext uri="{FF2B5EF4-FFF2-40B4-BE49-F238E27FC236}">
                <a16:creationId xmlns:a16="http://schemas.microsoft.com/office/drawing/2014/main" id="{2F820628-4D78-A1AE-8852-2B3E1777D26F}"/>
              </a:ext>
            </a:extLst>
          </p:cNvPr>
          <p:cNvSpPr/>
          <p:nvPr/>
        </p:nvSpPr>
        <p:spPr>
          <a:xfrm>
            <a:off x="6276768" y="4010381"/>
            <a:ext cx="520380" cy="257157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4" name="Gruppe 123">
            <a:extLst>
              <a:ext uri="{FF2B5EF4-FFF2-40B4-BE49-F238E27FC236}">
                <a16:creationId xmlns:a16="http://schemas.microsoft.com/office/drawing/2014/main" id="{E0741FD0-E32D-119F-25CD-56DA372451EA}"/>
              </a:ext>
            </a:extLst>
          </p:cNvPr>
          <p:cNvGrpSpPr/>
          <p:nvPr/>
        </p:nvGrpSpPr>
        <p:grpSpPr>
          <a:xfrm>
            <a:off x="5110557" y="4643280"/>
            <a:ext cx="1034907" cy="1072788"/>
            <a:chOff x="5110557" y="4643280"/>
            <a:chExt cx="1034907" cy="1072788"/>
          </a:xfrm>
          <a:solidFill>
            <a:schemeClr val="tx1">
              <a:alpha val="30000"/>
            </a:schemeClr>
          </a:solidFill>
        </p:grpSpPr>
        <p:sp>
          <p:nvSpPr>
            <p:cNvPr id="118" name="Rektangel 117">
              <a:extLst>
                <a:ext uri="{FF2B5EF4-FFF2-40B4-BE49-F238E27FC236}">
                  <a16:creationId xmlns:a16="http://schemas.microsoft.com/office/drawing/2014/main" id="{AF6FA1D8-E020-F7EE-C6C2-2EECF289920F}"/>
                </a:ext>
              </a:extLst>
            </p:cNvPr>
            <p:cNvSpPr/>
            <p:nvPr/>
          </p:nvSpPr>
          <p:spPr>
            <a:xfrm>
              <a:off x="5115718" y="4643280"/>
              <a:ext cx="1029236" cy="725880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ktangel 118">
              <a:extLst>
                <a:ext uri="{FF2B5EF4-FFF2-40B4-BE49-F238E27FC236}">
                  <a16:creationId xmlns:a16="http://schemas.microsoft.com/office/drawing/2014/main" id="{EAC76A4B-BC88-B6D3-1711-12B3741C12DB}"/>
                </a:ext>
              </a:extLst>
            </p:cNvPr>
            <p:cNvSpPr/>
            <p:nvPr/>
          </p:nvSpPr>
          <p:spPr>
            <a:xfrm>
              <a:off x="5110557" y="5368034"/>
              <a:ext cx="438658" cy="128004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Rektangel 119">
              <a:extLst>
                <a:ext uri="{FF2B5EF4-FFF2-40B4-BE49-F238E27FC236}">
                  <a16:creationId xmlns:a16="http://schemas.microsoft.com/office/drawing/2014/main" id="{21CE5021-2009-36D0-C8F8-A5AE288A1CE5}"/>
                </a:ext>
              </a:extLst>
            </p:cNvPr>
            <p:cNvSpPr/>
            <p:nvPr/>
          </p:nvSpPr>
          <p:spPr>
            <a:xfrm>
              <a:off x="5865677" y="5368034"/>
              <a:ext cx="279787" cy="348034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1" name="Rektangel 120">
            <a:extLst>
              <a:ext uri="{FF2B5EF4-FFF2-40B4-BE49-F238E27FC236}">
                <a16:creationId xmlns:a16="http://schemas.microsoft.com/office/drawing/2014/main" id="{54DA66EA-D318-C496-2C4D-B902AB4F28C0}"/>
              </a:ext>
            </a:extLst>
          </p:cNvPr>
          <p:cNvSpPr/>
          <p:nvPr/>
        </p:nvSpPr>
        <p:spPr>
          <a:xfrm>
            <a:off x="6279593" y="3763390"/>
            <a:ext cx="311708" cy="246991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ktangel 121">
            <a:extLst>
              <a:ext uri="{FF2B5EF4-FFF2-40B4-BE49-F238E27FC236}">
                <a16:creationId xmlns:a16="http://schemas.microsoft.com/office/drawing/2014/main" id="{DE406FBA-EFBC-93AC-5515-11A2ACB2DFC6}"/>
              </a:ext>
            </a:extLst>
          </p:cNvPr>
          <p:cNvSpPr/>
          <p:nvPr/>
        </p:nvSpPr>
        <p:spPr>
          <a:xfrm>
            <a:off x="5786913" y="4285072"/>
            <a:ext cx="396039" cy="292278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Rektangel 122">
            <a:extLst>
              <a:ext uri="{FF2B5EF4-FFF2-40B4-BE49-F238E27FC236}">
                <a16:creationId xmlns:a16="http://schemas.microsoft.com/office/drawing/2014/main" id="{EF1ECBA2-255B-DDDE-A314-4D73661C2447}"/>
              </a:ext>
            </a:extLst>
          </p:cNvPr>
          <p:cNvSpPr/>
          <p:nvPr/>
        </p:nvSpPr>
        <p:spPr>
          <a:xfrm>
            <a:off x="6240470" y="5045551"/>
            <a:ext cx="331842" cy="20008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ktangel 124">
            <a:extLst>
              <a:ext uri="{FF2B5EF4-FFF2-40B4-BE49-F238E27FC236}">
                <a16:creationId xmlns:a16="http://schemas.microsoft.com/office/drawing/2014/main" id="{2FCC47FB-63D8-055E-0D4F-F5FFD8E69C80}"/>
              </a:ext>
            </a:extLst>
          </p:cNvPr>
          <p:cNvSpPr/>
          <p:nvPr/>
        </p:nvSpPr>
        <p:spPr>
          <a:xfrm>
            <a:off x="7374131" y="4495721"/>
            <a:ext cx="130116" cy="787604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ktangel 125">
            <a:extLst>
              <a:ext uri="{FF2B5EF4-FFF2-40B4-BE49-F238E27FC236}">
                <a16:creationId xmlns:a16="http://schemas.microsoft.com/office/drawing/2014/main" id="{1A5A90D5-4917-D8E3-1E1A-14B524B8ADB9}"/>
              </a:ext>
            </a:extLst>
          </p:cNvPr>
          <p:cNvSpPr/>
          <p:nvPr/>
        </p:nvSpPr>
        <p:spPr>
          <a:xfrm>
            <a:off x="6763577" y="5302738"/>
            <a:ext cx="318237" cy="20008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1" name="Lige forbindelse 130">
            <a:extLst>
              <a:ext uri="{FF2B5EF4-FFF2-40B4-BE49-F238E27FC236}">
                <a16:creationId xmlns:a16="http://schemas.microsoft.com/office/drawing/2014/main" id="{9DFFC2AA-709B-E0B9-463F-8BE2F6E75A79}"/>
              </a:ext>
            </a:extLst>
          </p:cNvPr>
          <p:cNvCxnSpPr>
            <a:cxnSpLocks/>
          </p:cNvCxnSpPr>
          <p:nvPr/>
        </p:nvCxnSpPr>
        <p:spPr>
          <a:xfrm>
            <a:off x="6253424" y="4285072"/>
            <a:ext cx="1102231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ktangel 132">
            <a:extLst>
              <a:ext uri="{FF2B5EF4-FFF2-40B4-BE49-F238E27FC236}">
                <a16:creationId xmlns:a16="http://schemas.microsoft.com/office/drawing/2014/main" id="{373C5210-6C3F-CB0A-E8F5-A2C0C8A15C61}"/>
              </a:ext>
            </a:extLst>
          </p:cNvPr>
          <p:cNvSpPr/>
          <p:nvPr/>
        </p:nvSpPr>
        <p:spPr>
          <a:xfrm>
            <a:off x="7374131" y="4141479"/>
            <a:ext cx="124137" cy="354241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A7C0C73-A3C0-2214-7C5E-57D86B750C5C}"/>
              </a:ext>
            </a:extLst>
          </p:cNvPr>
          <p:cNvSpPr/>
          <p:nvPr/>
        </p:nvSpPr>
        <p:spPr>
          <a:xfrm>
            <a:off x="7726033" y="2598914"/>
            <a:ext cx="194763" cy="195028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4A28EF3-393F-C974-C615-6DA7E1E34542}"/>
              </a:ext>
            </a:extLst>
          </p:cNvPr>
          <p:cNvSpPr/>
          <p:nvPr/>
        </p:nvSpPr>
        <p:spPr>
          <a:xfrm>
            <a:off x="5630336" y="2634282"/>
            <a:ext cx="194763" cy="195028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AE5C925-7427-40F6-B01E-2984D98B382B}"/>
              </a:ext>
            </a:extLst>
          </p:cNvPr>
          <p:cNvSpPr/>
          <p:nvPr/>
        </p:nvSpPr>
        <p:spPr>
          <a:xfrm>
            <a:off x="4915682" y="2689444"/>
            <a:ext cx="194763" cy="195028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D7C5C24-0E29-4DFB-908D-F0F28C49C835}"/>
              </a:ext>
            </a:extLst>
          </p:cNvPr>
          <p:cNvSpPr/>
          <p:nvPr/>
        </p:nvSpPr>
        <p:spPr>
          <a:xfrm>
            <a:off x="4048190" y="2770855"/>
            <a:ext cx="194763" cy="195028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8B207CD-AA93-B582-B3C7-C47C518F701C}"/>
              </a:ext>
            </a:extLst>
          </p:cNvPr>
          <p:cNvSpPr/>
          <p:nvPr/>
        </p:nvSpPr>
        <p:spPr>
          <a:xfrm>
            <a:off x="1664235" y="3429000"/>
            <a:ext cx="194763" cy="195028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E209F782-62E1-A811-B70C-44B790D2A9FE}"/>
              </a:ext>
            </a:extLst>
          </p:cNvPr>
          <p:cNvCxnSpPr>
            <a:cxnSpLocks/>
          </p:cNvCxnSpPr>
          <p:nvPr/>
        </p:nvCxnSpPr>
        <p:spPr>
          <a:xfrm flipV="1">
            <a:off x="3375461" y="2576446"/>
            <a:ext cx="4060748" cy="380964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Lige forbindelse 26">
            <a:extLst>
              <a:ext uri="{FF2B5EF4-FFF2-40B4-BE49-F238E27FC236}">
                <a16:creationId xmlns:a16="http://schemas.microsoft.com/office/drawing/2014/main" id="{4B96EE8E-8AB0-3920-6A5B-5EBFCFAC9088}"/>
              </a:ext>
            </a:extLst>
          </p:cNvPr>
          <p:cNvCxnSpPr>
            <a:cxnSpLocks/>
          </p:cNvCxnSpPr>
          <p:nvPr/>
        </p:nvCxnSpPr>
        <p:spPr>
          <a:xfrm flipH="1" flipV="1">
            <a:off x="7420251" y="2575809"/>
            <a:ext cx="403164" cy="120619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Lige forbindelse 32">
            <a:extLst>
              <a:ext uri="{FF2B5EF4-FFF2-40B4-BE49-F238E27FC236}">
                <a16:creationId xmlns:a16="http://schemas.microsoft.com/office/drawing/2014/main" id="{24F8D325-FB99-E0FA-5D63-0D61044C1CA8}"/>
              </a:ext>
            </a:extLst>
          </p:cNvPr>
          <p:cNvCxnSpPr>
            <a:cxnSpLocks/>
          </p:cNvCxnSpPr>
          <p:nvPr/>
        </p:nvCxnSpPr>
        <p:spPr>
          <a:xfrm flipV="1">
            <a:off x="6163940" y="4634326"/>
            <a:ext cx="25066" cy="1168780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Lige pilforbindelse 60">
            <a:extLst>
              <a:ext uri="{FF2B5EF4-FFF2-40B4-BE49-F238E27FC236}">
                <a16:creationId xmlns:a16="http://schemas.microsoft.com/office/drawing/2014/main" id="{6853FEF8-19E5-BD19-5E87-5F05C2F0958D}"/>
              </a:ext>
            </a:extLst>
          </p:cNvPr>
          <p:cNvCxnSpPr>
            <a:cxnSpLocks/>
          </p:cNvCxnSpPr>
          <p:nvPr/>
        </p:nvCxnSpPr>
        <p:spPr>
          <a:xfrm flipV="1">
            <a:off x="1761616" y="3257414"/>
            <a:ext cx="5818245" cy="774091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Lige pilforbindelse 75">
            <a:extLst>
              <a:ext uri="{FF2B5EF4-FFF2-40B4-BE49-F238E27FC236}">
                <a16:creationId xmlns:a16="http://schemas.microsoft.com/office/drawing/2014/main" id="{99A45DEB-4D5B-73D8-9A9E-5C67AF16E29A}"/>
              </a:ext>
            </a:extLst>
          </p:cNvPr>
          <p:cNvCxnSpPr>
            <a:cxnSpLocks/>
          </p:cNvCxnSpPr>
          <p:nvPr/>
        </p:nvCxnSpPr>
        <p:spPr>
          <a:xfrm flipV="1">
            <a:off x="1799490" y="3824474"/>
            <a:ext cx="4448432" cy="552008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Lige pilforbindelse 79">
            <a:extLst>
              <a:ext uri="{FF2B5EF4-FFF2-40B4-BE49-F238E27FC236}">
                <a16:creationId xmlns:a16="http://schemas.microsoft.com/office/drawing/2014/main" id="{9E4894E0-4B09-3C00-8231-2FC5892B4E5C}"/>
              </a:ext>
            </a:extLst>
          </p:cNvPr>
          <p:cNvCxnSpPr>
            <a:cxnSpLocks/>
          </p:cNvCxnSpPr>
          <p:nvPr/>
        </p:nvCxnSpPr>
        <p:spPr>
          <a:xfrm flipH="1" flipV="1">
            <a:off x="4091427" y="1465047"/>
            <a:ext cx="62201" cy="785127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Lige pilforbindelse 84">
            <a:extLst>
              <a:ext uri="{FF2B5EF4-FFF2-40B4-BE49-F238E27FC236}">
                <a16:creationId xmlns:a16="http://schemas.microsoft.com/office/drawing/2014/main" id="{56D69F34-42ED-1ED9-5D5D-962ED9FAC162}"/>
              </a:ext>
            </a:extLst>
          </p:cNvPr>
          <p:cNvCxnSpPr>
            <a:cxnSpLocks/>
          </p:cNvCxnSpPr>
          <p:nvPr/>
        </p:nvCxnSpPr>
        <p:spPr>
          <a:xfrm flipH="1" flipV="1">
            <a:off x="4881315" y="1420609"/>
            <a:ext cx="62201" cy="785127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Lige pilforbindelse 85">
            <a:extLst>
              <a:ext uri="{FF2B5EF4-FFF2-40B4-BE49-F238E27FC236}">
                <a16:creationId xmlns:a16="http://schemas.microsoft.com/office/drawing/2014/main" id="{923A0F49-F08C-5C1F-82C6-68CB7874D5CF}"/>
              </a:ext>
            </a:extLst>
          </p:cNvPr>
          <p:cNvCxnSpPr>
            <a:cxnSpLocks/>
          </p:cNvCxnSpPr>
          <p:nvPr/>
        </p:nvCxnSpPr>
        <p:spPr>
          <a:xfrm flipH="1" flipV="1">
            <a:off x="5624377" y="1353210"/>
            <a:ext cx="62201" cy="785127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Lige pilforbindelse 86">
            <a:extLst>
              <a:ext uri="{FF2B5EF4-FFF2-40B4-BE49-F238E27FC236}">
                <a16:creationId xmlns:a16="http://schemas.microsoft.com/office/drawing/2014/main" id="{DDC26CEC-3741-2C86-BAA8-AC06A262A297}"/>
              </a:ext>
            </a:extLst>
          </p:cNvPr>
          <p:cNvCxnSpPr>
            <a:cxnSpLocks/>
          </p:cNvCxnSpPr>
          <p:nvPr/>
        </p:nvCxnSpPr>
        <p:spPr>
          <a:xfrm flipH="1" flipV="1">
            <a:off x="6707296" y="1255906"/>
            <a:ext cx="62201" cy="785127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Lige pilforbindelse 87">
            <a:extLst>
              <a:ext uri="{FF2B5EF4-FFF2-40B4-BE49-F238E27FC236}">
                <a16:creationId xmlns:a16="http://schemas.microsoft.com/office/drawing/2014/main" id="{D77BF526-F96F-F71F-0884-D9338A7E6CE4}"/>
              </a:ext>
            </a:extLst>
          </p:cNvPr>
          <p:cNvCxnSpPr>
            <a:cxnSpLocks/>
          </p:cNvCxnSpPr>
          <p:nvPr/>
        </p:nvCxnSpPr>
        <p:spPr>
          <a:xfrm flipV="1">
            <a:off x="3462362" y="1987828"/>
            <a:ext cx="3244934" cy="349979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6113B3DB-3B1B-5B96-ECEB-3A607B0FDB92}"/>
              </a:ext>
            </a:extLst>
          </p:cNvPr>
          <p:cNvSpPr/>
          <p:nvPr/>
        </p:nvSpPr>
        <p:spPr>
          <a:xfrm>
            <a:off x="6187489" y="2573196"/>
            <a:ext cx="194763" cy="19502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Tekstfelt 92">
            <a:extLst>
              <a:ext uri="{FF2B5EF4-FFF2-40B4-BE49-F238E27FC236}">
                <a16:creationId xmlns:a16="http://schemas.microsoft.com/office/drawing/2014/main" id="{1024BEE4-A6C6-810D-5B7D-1F8271256B76}"/>
              </a:ext>
            </a:extLst>
          </p:cNvPr>
          <p:cNvSpPr txBox="1"/>
          <p:nvPr/>
        </p:nvSpPr>
        <p:spPr>
          <a:xfrm>
            <a:off x="547556" y="4065599"/>
            <a:ext cx="1364171" cy="25736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Nye stiforbindelser?</a:t>
            </a:r>
          </a:p>
        </p:txBody>
      </p:sp>
      <p:sp>
        <p:nvSpPr>
          <p:cNvPr id="98" name="Tekstfelt 97">
            <a:extLst>
              <a:ext uri="{FF2B5EF4-FFF2-40B4-BE49-F238E27FC236}">
                <a16:creationId xmlns:a16="http://schemas.microsoft.com/office/drawing/2014/main" id="{97B8591C-93F5-F6EC-F390-F6A93C97D886}"/>
              </a:ext>
            </a:extLst>
          </p:cNvPr>
          <p:cNvSpPr txBox="1"/>
          <p:nvPr/>
        </p:nvSpPr>
        <p:spPr>
          <a:xfrm>
            <a:off x="6240470" y="4550765"/>
            <a:ext cx="1093085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Grøn boulevard</a:t>
            </a:r>
          </a:p>
        </p:txBody>
      </p:sp>
      <p:sp>
        <p:nvSpPr>
          <p:cNvPr id="92" name="Tekstfelt 91">
            <a:extLst>
              <a:ext uri="{FF2B5EF4-FFF2-40B4-BE49-F238E27FC236}">
                <a16:creationId xmlns:a16="http://schemas.microsoft.com/office/drawing/2014/main" id="{FB1BD251-F7AF-E61F-95C5-0BC4FAF21DAA}"/>
              </a:ext>
            </a:extLst>
          </p:cNvPr>
          <p:cNvSpPr txBox="1"/>
          <p:nvPr/>
        </p:nvSpPr>
        <p:spPr>
          <a:xfrm>
            <a:off x="2013910" y="3014523"/>
            <a:ext cx="2158839" cy="25736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Flere trafikændringer efter behov</a:t>
            </a:r>
          </a:p>
        </p:txBody>
      </p: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0C424E39-8441-0223-5108-7E6372DA0CE2}"/>
              </a:ext>
            </a:extLst>
          </p:cNvPr>
          <p:cNvGrpSpPr/>
          <p:nvPr/>
        </p:nvGrpSpPr>
        <p:grpSpPr>
          <a:xfrm>
            <a:off x="2402167" y="5388732"/>
            <a:ext cx="2737980" cy="228172"/>
            <a:chOff x="2402167" y="5388732"/>
            <a:chExt cx="2737980" cy="228172"/>
          </a:xfrm>
        </p:grpSpPr>
        <p:cxnSp>
          <p:nvCxnSpPr>
            <p:cNvPr id="11" name="Lige forbindelse 10">
              <a:extLst>
                <a:ext uri="{FF2B5EF4-FFF2-40B4-BE49-F238E27FC236}">
                  <a16:creationId xmlns:a16="http://schemas.microsoft.com/office/drawing/2014/main" id="{6AC1A312-2118-9786-FC32-71AC283F6B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2167" y="5388732"/>
              <a:ext cx="1758687" cy="228172"/>
            </a:xfrm>
            <a:prstGeom prst="line">
              <a:avLst/>
            </a:prstGeom>
            <a:ln w="508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ge forbindelse 15">
              <a:extLst>
                <a:ext uri="{FF2B5EF4-FFF2-40B4-BE49-F238E27FC236}">
                  <a16:creationId xmlns:a16="http://schemas.microsoft.com/office/drawing/2014/main" id="{3E361418-6883-0AA1-6B8A-DE1064318B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47015" y="5391161"/>
              <a:ext cx="993132" cy="68444"/>
            </a:xfrm>
            <a:prstGeom prst="line">
              <a:avLst/>
            </a:prstGeom>
            <a:ln w="508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kstfelt 34">
            <a:extLst>
              <a:ext uri="{FF2B5EF4-FFF2-40B4-BE49-F238E27FC236}">
                <a16:creationId xmlns:a16="http://schemas.microsoft.com/office/drawing/2014/main" id="{8AF2DB4C-E879-F30E-20EF-64BB86CFFAEC}"/>
              </a:ext>
            </a:extLst>
          </p:cNvPr>
          <p:cNvSpPr txBox="1"/>
          <p:nvPr/>
        </p:nvSpPr>
        <p:spPr>
          <a:xfrm>
            <a:off x="3393964" y="5549460"/>
            <a:ext cx="1768038" cy="25736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Evt. l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ukning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af Gl. Landevej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82D6F2DA-52ED-7305-0E33-FBDB618794C4}"/>
              </a:ext>
            </a:extLst>
          </p:cNvPr>
          <p:cNvSpPr txBox="1"/>
          <p:nvPr/>
        </p:nvSpPr>
        <p:spPr>
          <a:xfrm>
            <a:off x="137715" y="246854"/>
            <a:ext cx="4875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Hersted · trafikale ændringer i fremtiden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3D873121-0183-CE8A-9136-AF856BCFA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" y="6517718"/>
            <a:ext cx="1908213" cy="353599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89906F3E-574F-6C3D-E116-E1BE9967300E}"/>
              </a:ext>
            </a:extLst>
          </p:cNvPr>
          <p:cNvSpPr txBox="1"/>
          <p:nvPr/>
        </p:nvSpPr>
        <p:spPr>
          <a:xfrm>
            <a:off x="7426622" y="2823211"/>
            <a:ext cx="1714642" cy="25736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Reducere højresving til O3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4E420B1-00A4-31E1-2EAB-FFFC5B5A22CD}"/>
              </a:ext>
            </a:extLst>
          </p:cNvPr>
          <p:cNvSpPr/>
          <p:nvPr/>
        </p:nvSpPr>
        <p:spPr>
          <a:xfrm>
            <a:off x="7286760" y="6221174"/>
            <a:ext cx="194763" cy="195028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A665F121-3922-9E68-7AB2-B5E9A023FAAA}"/>
              </a:ext>
            </a:extLst>
          </p:cNvPr>
          <p:cNvSpPr txBox="1"/>
          <p:nvPr/>
        </p:nvSpPr>
        <p:spPr>
          <a:xfrm>
            <a:off x="4776095" y="5922283"/>
            <a:ext cx="2146600" cy="62670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Trafiksanering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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reducere trafik fra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Smedeland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til Gl. Landevej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2026 ?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50489476-8912-853E-F430-DEE29DF14B81}"/>
              </a:ext>
            </a:extLst>
          </p:cNvPr>
          <p:cNvSpPr txBox="1"/>
          <p:nvPr/>
        </p:nvSpPr>
        <p:spPr>
          <a:xfrm>
            <a:off x="6663966" y="6422500"/>
            <a:ext cx="1751514" cy="25736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Reducere højresving til O3</a:t>
            </a:r>
          </a:p>
        </p:txBody>
      </p:sp>
      <p:cxnSp>
        <p:nvCxnSpPr>
          <p:cNvPr id="64" name="Lige forbindelse 63">
            <a:extLst>
              <a:ext uri="{FF2B5EF4-FFF2-40B4-BE49-F238E27FC236}">
                <a16:creationId xmlns:a16="http://schemas.microsoft.com/office/drawing/2014/main" id="{B869E9B1-7700-1CF1-6E5D-3BC0439F64CE}"/>
              </a:ext>
            </a:extLst>
          </p:cNvPr>
          <p:cNvCxnSpPr>
            <a:cxnSpLocks/>
          </p:cNvCxnSpPr>
          <p:nvPr/>
        </p:nvCxnSpPr>
        <p:spPr>
          <a:xfrm flipH="1" flipV="1">
            <a:off x="6777038" y="6157913"/>
            <a:ext cx="440531" cy="10239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Lige forbindelse 61">
            <a:extLst>
              <a:ext uri="{FF2B5EF4-FFF2-40B4-BE49-F238E27FC236}">
                <a16:creationId xmlns:a16="http://schemas.microsoft.com/office/drawing/2014/main" id="{18803DA1-A4F7-D24C-724E-F3C9EABD6959}"/>
              </a:ext>
            </a:extLst>
          </p:cNvPr>
          <p:cNvCxnSpPr>
            <a:cxnSpLocks/>
          </p:cNvCxnSpPr>
          <p:nvPr/>
        </p:nvCxnSpPr>
        <p:spPr>
          <a:xfrm flipH="1" flipV="1">
            <a:off x="5579269" y="5529554"/>
            <a:ext cx="1197769" cy="62835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Ellipse 138">
            <a:extLst>
              <a:ext uri="{FF2B5EF4-FFF2-40B4-BE49-F238E27FC236}">
                <a16:creationId xmlns:a16="http://schemas.microsoft.com/office/drawing/2014/main" id="{1A3AD959-70A4-76D3-FEA3-03272D3063CB}"/>
              </a:ext>
            </a:extLst>
          </p:cNvPr>
          <p:cNvSpPr/>
          <p:nvPr/>
        </p:nvSpPr>
        <p:spPr>
          <a:xfrm>
            <a:off x="6093125" y="5778194"/>
            <a:ext cx="194763" cy="19502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07FFD67C-56BC-6036-8E5A-64324328C956}"/>
              </a:ext>
            </a:extLst>
          </p:cNvPr>
          <p:cNvSpPr txBox="1"/>
          <p:nvPr/>
        </p:nvSpPr>
        <p:spPr>
          <a:xfrm>
            <a:off x="6194579" y="3892947"/>
            <a:ext cx="1899635" cy="25736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Bygaden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 og Stationsforplads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6FFBFA3A-9C7E-B400-6B55-358721F6243E}"/>
              </a:ext>
            </a:extLst>
          </p:cNvPr>
          <p:cNvSpPr txBox="1"/>
          <p:nvPr/>
        </p:nvSpPr>
        <p:spPr>
          <a:xfrm>
            <a:off x="7626969" y="4139690"/>
            <a:ext cx="674193" cy="28814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Letbane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8B95817D-1558-BA77-2A8E-F52B798CB855}"/>
              </a:ext>
            </a:extLst>
          </p:cNvPr>
          <p:cNvSpPr/>
          <p:nvPr/>
        </p:nvSpPr>
        <p:spPr>
          <a:xfrm>
            <a:off x="7507744" y="4199714"/>
            <a:ext cx="144235" cy="1356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8" name="Lige pilforbindelse 67">
            <a:extLst>
              <a:ext uri="{FF2B5EF4-FFF2-40B4-BE49-F238E27FC236}">
                <a16:creationId xmlns:a16="http://schemas.microsoft.com/office/drawing/2014/main" id="{36EB898B-5871-3A61-6E1A-E25E56E44B43}"/>
              </a:ext>
            </a:extLst>
          </p:cNvPr>
          <p:cNvCxnSpPr>
            <a:cxnSpLocks/>
          </p:cNvCxnSpPr>
          <p:nvPr/>
        </p:nvCxnSpPr>
        <p:spPr>
          <a:xfrm flipH="1" flipV="1">
            <a:off x="3131703" y="2766928"/>
            <a:ext cx="150277" cy="2929022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14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4" grpId="0" animBg="1"/>
      <p:bldP spid="5" grpId="0" animBg="1"/>
      <p:bldP spid="6" grpId="0" animBg="1"/>
      <p:bldP spid="8" grpId="0" animBg="1"/>
      <p:bldP spid="2" grpId="0" animBg="1"/>
      <p:bldP spid="93" grpId="0" animBg="1"/>
      <p:bldP spid="98" grpId="0"/>
      <p:bldP spid="92" grpId="0" animBg="1"/>
      <p:bldP spid="35" grpId="0" animBg="1"/>
      <p:bldP spid="18" grpId="0" animBg="1"/>
      <p:bldP spid="22" grpId="0" animBg="1"/>
      <p:bldP spid="20" grpId="0" animBg="1"/>
      <p:bldP spid="19" grpId="0" animBg="1"/>
      <p:bldP spid="1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100290C-69AB-4625-8458-3B54E39EA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6" y="743394"/>
            <a:ext cx="3566332" cy="4526498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4" name="Billede 3" descr="Et billede, der indeholder tekst, kort, diagram, Plan&#10;&#10;Automatisk genereret beskrivelse">
            <a:extLst>
              <a:ext uri="{FF2B5EF4-FFF2-40B4-BE49-F238E27FC236}">
                <a16:creationId xmlns:a16="http://schemas.microsoft.com/office/drawing/2014/main" id="{3631F5C8-C4FE-2277-0DDB-44A11B1C5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1" t="1416" r="2819" b="2735"/>
          <a:stretch/>
        </p:blipFill>
        <p:spPr>
          <a:xfrm>
            <a:off x="5724128" y="620688"/>
            <a:ext cx="3213372" cy="4599468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6C99CE6C-37E8-000C-14E5-2FEAFCEDAFBA}"/>
              </a:ext>
            </a:extLst>
          </p:cNvPr>
          <p:cNvSpPr txBox="1"/>
          <p:nvPr/>
        </p:nvSpPr>
        <p:spPr>
          <a:xfrm>
            <a:off x="205626" y="282134"/>
            <a:ext cx="3390968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a-DK" sz="1600" b="1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Ny grundejerforening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BD95E99-2116-FE78-4552-54AE55045EE1}"/>
              </a:ext>
            </a:extLst>
          </p:cNvPr>
          <p:cNvSpPr txBox="1"/>
          <p:nvPr/>
        </p:nvSpPr>
        <p:spPr>
          <a:xfrm>
            <a:off x="179860" y="5389227"/>
            <a:ext cx="34898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Eksempel på kortbilag</a:t>
            </a:r>
            <a:r>
              <a:rPr kumimoji="0" lang="da-DK" sz="14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i lokalplan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2FA90048-7D99-0F95-9D67-7EC0818B3619}"/>
              </a:ext>
            </a:extLst>
          </p:cNvPr>
          <p:cNvSpPr txBox="1"/>
          <p:nvPr/>
        </p:nvSpPr>
        <p:spPr>
          <a:xfrm>
            <a:off x="5795262" y="5220156"/>
            <a:ext cx="3142238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solidFill>
                  <a:schemeClr val="tx1">
                    <a:lumMod val="75000"/>
                  </a:schemeClr>
                </a:solidFill>
                <a:latin typeface="Georgia"/>
              </a:rPr>
              <a:t>Grundejerforeningens område i nuværende planperiode – kan udvides løbende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Medlemspligt, når man udnytter</a:t>
            </a:r>
            <a:r>
              <a:rPr kumimoji="0" lang="da-DK" sz="14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muligheden for byomdannelse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6F3D9F5-0706-8ADC-ABA6-DBA42ECDDD1C}"/>
              </a:ext>
            </a:extLst>
          </p:cNvPr>
          <p:cNvSpPr/>
          <p:nvPr/>
        </p:nvSpPr>
        <p:spPr>
          <a:xfrm>
            <a:off x="3995936" y="743394"/>
            <a:ext cx="216000" cy="216000"/>
          </a:xfrm>
          <a:prstGeom prst="rect">
            <a:avLst/>
          </a:prstGeom>
          <a:solidFill>
            <a:srgbClr val="FFFF00">
              <a:alpha val="50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i="1" dirty="0" err="1">
              <a:solidFill>
                <a:schemeClr val="bg1"/>
              </a:solidFill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5B3D3F6-D558-8ABC-02EB-62CA6A5B4C0F}"/>
              </a:ext>
            </a:extLst>
          </p:cNvPr>
          <p:cNvSpPr/>
          <p:nvPr/>
        </p:nvSpPr>
        <p:spPr>
          <a:xfrm>
            <a:off x="3995936" y="1620987"/>
            <a:ext cx="216000" cy="216000"/>
          </a:xfrm>
          <a:prstGeom prst="rect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i="1" dirty="0" err="1">
              <a:solidFill>
                <a:schemeClr val="bg1"/>
              </a:solidFill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512FB14-46F4-D69A-418B-022760868BAB}"/>
              </a:ext>
            </a:extLst>
          </p:cNvPr>
          <p:cNvSpPr/>
          <p:nvPr/>
        </p:nvSpPr>
        <p:spPr>
          <a:xfrm>
            <a:off x="4004139" y="3144306"/>
            <a:ext cx="216000" cy="216000"/>
          </a:xfrm>
          <a:prstGeom prst="rect">
            <a:avLst/>
          </a:prstGeom>
          <a:solidFill>
            <a:srgbClr val="D6009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i="1" dirty="0" err="1">
              <a:solidFill>
                <a:schemeClr val="bg1"/>
              </a:solidFill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68C61E8E-619D-8D1E-1670-B65A22C83C48}"/>
              </a:ext>
            </a:extLst>
          </p:cNvPr>
          <p:cNvSpPr txBox="1"/>
          <p:nvPr/>
        </p:nvSpPr>
        <p:spPr>
          <a:xfrm>
            <a:off x="3979185" y="959394"/>
            <a:ext cx="1744943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50" dirty="0">
                <a:solidFill>
                  <a:schemeClr val="tx1">
                    <a:lumMod val="75000"/>
                  </a:schemeClr>
                </a:solidFill>
                <a:latin typeface="Georgia"/>
              </a:rPr>
              <a:t>Lokalplanområde for bebyggelse</a:t>
            </a:r>
            <a:endParaRPr kumimoji="0" lang="da-DK" sz="12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270649D6-6858-BCA4-D3AE-B2FFC458BE05}"/>
              </a:ext>
            </a:extLst>
          </p:cNvPr>
          <p:cNvSpPr txBox="1"/>
          <p:nvPr/>
        </p:nvSpPr>
        <p:spPr>
          <a:xfrm>
            <a:off x="3987387" y="1850451"/>
            <a:ext cx="1744943" cy="10387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50" noProof="0" dirty="0">
                <a:solidFill>
                  <a:schemeClr val="tx1">
                    <a:lumMod val="75000"/>
                  </a:schemeClr>
                </a:solidFill>
                <a:latin typeface="Georgia"/>
              </a:rPr>
              <a:t>Område til vej og grønt strøg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5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Georgia"/>
              </a:rPr>
              <a:t>Grundejerforening</a:t>
            </a:r>
            <a:r>
              <a:rPr kumimoji="0" lang="da-DK" sz="125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Georgia"/>
              </a:rPr>
              <a:t> skal anlægge og vedligeholde det grønne strøg</a:t>
            </a:r>
            <a:endParaRPr kumimoji="0" lang="da-DK" sz="12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63380EA8-D31A-C0F2-45AD-94256BBF620B}"/>
              </a:ext>
            </a:extLst>
          </p:cNvPr>
          <p:cNvSpPr txBox="1"/>
          <p:nvPr/>
        </p:nvSpPr>
        <p:spPr>
          <a:xfrm>
            <a:off x="3987387" y="3395533"/>
            <a:ext cx="174494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50" noProof="0" dirty="0">
                <a:solidFill>
                  <a:schemeClr val="tx1">
                    <a:lumMod val="75000"/>
                  </a:schemeClr>
                </a:solidFill>
                <a:latin typeface="Georgia"/>
              </a:rPr>
              <a:t>Private </a:t>
            </a:r>
            <a:r>
              <a:rPr lang="da-DK" sz="1250" noProof="0" dirty="0" err="1">
                <a:solidFill>
                  <a:schemeClr val="tx1">
                    <a:lumMod val="75000"/>
                  </a:schemeClr>
                </a:solidFill>
                <a:latin typeface="Georgia"/>
              </a:rPr>
              <a:t>fællesveje</a:t>
            </a:r>
            <a:endParaRPr lang="da-DK" sz="1250" noProof="0" dirty="0">
              <a:solidFill>
                <a:schemeClr val="tx1">
                  <a:lumMod val="75000"/>
                </a:schemeClr>
              </a:solidFill>
              <a:latin typeface="Georgi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5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Georgia"/>
              </a:rPr>
              <a:t>Grundejerforening</a:t>
            </a:r>
            <a:r>
              <a:rPr kumimoji="0" lang="da-DK" sz="125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Georgia"/>
              </a:rPr>
              <a:t> skal vedligeholde vejene, når de er overdraget fra </a:t>
            </a:r>
            <a:r>
              <a:rPr lang="da-DK" sz="1250" dirty="0" err="1">
                <a:solidFill>
                  <a:schemeClr val="tx1">
                    <a:lumMod val="75000"/>
                  </a:schemeClr>
                </a:solidFill>
                <a:latin typeface="Georgia"/>
              </a:rPr>
              <a:t>E</a:t>
            </a:r>
            <a:r>
              <a:rPr kumimoji="0" lang="da-DK" sz="125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Georgia"/>
              </a:rPr>
              <a:t>jerlauget</a:t>
            </a:r>
            <a:r>
              <a:rPr kumimoji="0" lang="da-DK" sz="125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Georgia"/>
              </a:rPr>
              <a:t> Hersted Industripark</a:t>
            </a:r>
            <a:endParaRPr kumimoji="0" lang="da-DK" sz="12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889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C2CD8870-97E3-79FB-AAAB-6BE51730178C}"/>
              </a:ext>
            </a:extLst>
          </p:cNvPr>
          <p:cNvSpPr txBox="1"/>
          <p:nvPr/>
        </p:nvSpPr>
        <p:spPr>
          <a:xfrm>
            <a:off x="107504" y="47667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”Hvorfor er planprocessen så lang?”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F2198A79-6F52-065A-EC12-13E5DBE4B97A}"/>
              </a:ext>
            </a:extLst>
          </p:cNvPr>
          <p:cNvSpPr/>
          <p:nvPr/>
        </p:nvSpPr>
        <p:spPr>
          <a:xfrm>
            <a:off x="179512" y="2060848"/>
            <a:ext cx="1473998" cy="21602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i="1" dirty="0" err="1">
              <a:solidFill>
                <a:schemeClr val="bg1"/>
              </a:solidFill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DB89FFC-7412-E381-C5C0-5FF441A8ACBC}"/>
              </a:ext>
            </a:extLst>
          </p:cNvPr>
          <p:cNvSpPr/>
          <p:nvPr/>
        </p:nvSpPr>
        <p:spPr>
          <a:xfrm>
            <a:off x="2855425" y="2067886"/>
            <a:ext cx="2014929" cy="21602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i="1" dirty="0" err="1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6CF64E7-A8FA-2FDB-14C2-EC1A01DA678B}"/>
              </a:ext>
            </a:extLst>
          </p:cNvPr>
          <p:cNvSpPr txBox="1"/>
          <p:nvPr/>
        </p:nvSpPr>
        <p:spPr>
          <a:xfrm>
            <a:off x="169637" y="2485857"/>
            <a:ext cx="1296144" cy="12054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</a:pPr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Indledende dialog og afklaring</a:t>
            </a:r>
          </a:p>
          <a:p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Udarbejdelse af startredegørelse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A2A7CA0-3C8C-9B91-0213-CFB87037B151}"/>
              </a:ext>
            </a:extLst>
          </p:cNvPr>
          <p:cNvSpPr txBox="1"/>
          <p:nvPr/>
        </p:nvSpPr>
        <p:spPr>
          <a:xfrm>
            <a:off x="2855425" y="2500893"/>
            <a:ext cx="1587136" cy="2067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</a:pPr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Udarbejdelse af lokalplan og miljøvurdering</a:t>
            </a:r>
          </a:p>
          <a:p>
            <a:pPr>
              <a:spcAft>
                <a:spcPts val="1000"/>
              </a:spcAft>
            </a:pPr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inkl. mange analyser - støj, vind, skygge, jordforurening, klimapåvirkning mm.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A333C520-6F6C-2154-AA86-8AC0724C91B5}"/>
              </a:ext>
            </a:extLst>
          </p:cNvPr>
          <p:cNvSpPr txBox="1"/>
          <p:nvPr/>
        </p:nvSpPr>
        <p:spPr>
          <a:xfrm>
            <a:off x="6103287" y="2485857"/>
            <a:ext cx="1115958" cy="15491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</a:pPr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Offentlig høring</a:t>
            </a:r>
          </a:p>
          <a:p>
            <a:pPr>
              <a:spcAft>
                <a:spcPts val="1000"/>
              </a:spcAft>
            </a:pPr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Hørings-notat</a:t>
            </a:r>
          </a:p>
          <a:p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Indarbejde ændringer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F0922475-7232-F22B-A307-779D1A90A342}"/>
              </a:ext>
            </a:extLst>
          </p:cNvPr>
          <p:cNvSpPr txBox="1"/>
          <p:nvPr/>
        </p:nvSpPr>
        <p:spPr>
          <a:xfrm>
            <a:off x="1733829" y="2492896"/>
            <a:ext cx="9057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Politisk behandling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32DDC01E-7441-8DE3-41F8-3C5AC3DEFE18}"/>
              </a:ext>
            </a:extLst>
          </p:cNvPr>
          <p:cNvSpPr txBox="1"/>
          <p:nvPr/>
        </p:nvSpPr>
        <p:spPr>
          <a:xfrm>
            <a:off x="4957106" y="2489376"/>
            <a:ext cx="104858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Politisk behandling af lokalplan-forslag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AA51813C-E0B4-503F-8DDD-03268DCFE172}"/>
              </a:ext>
            </a:extLst>
          </p:cNvPr>
          <p:cNvSpPr txBox="1"/>
          <p:nvPr/>
        </p:nvSpPr>
        <p:spPr>
          <a:xfrm>
            <a:off x="7206731" y="2500893"/>
            <a:ext cx="1048589" cy="12054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</a:pPr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Politisk behandling</a:t>
            </a:r>
          </a:p>
          <a:p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Endelig vedtagelse af lokalplan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C4DF8D7D-0592-C66F-9B43-08D2BE795695}"/>
              </a:ext>
            </a:extLst>
          </p:cNvPr>
          <p:cNvSpPr/>
          <p:nvPr/>
        </p:nvSpPr>
        <p:spPr>
          <a:xfrm>
            <a:off x="8318163" y="2058868"/>
            <a:ext cx="434253" cy="21602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i="1" dirty="0" err="1">
              <a:solidFill>
                <a:schemeClr val="bg1"/>
              </a:solidFill>
            </a:endParaRP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DB525DA0-5CD3-19D9-F4CE-EC1D190178AC}"/>
              </a:ext>
            </a:extLst>
          </p:cNvPr>
          <p:cNvSpPr txBox="1"/>
          <p:nvPr/>
        </p:nvSpPr>
        <p:spPr>
          <a:xfrm>
            <a:off x="8335639" y="2500942"/>
            <a:ext cx="56079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Klage-frist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73DCAE35-02EA-B6B4-9D2A-3764BA4FA45C}"/>
              </a:ext>
            </a:extLst>
          </p:cNvPr>
          <p:cNvSpPr txBox="1"/>
          <p:nvPr/>
        </p:nvSpPr>
        <p:spPr>
          <a:xfrm>
            <a:off x="179512" y="1617374"/>
            <a:ext cx="10412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6-12 mdr.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AF1C76AC-EE8F-E9A5-C7BA-1F6124BB521E}"/>
              </a:ext>
            </a:extLst>
          </p:cNvPr>
          <p:cNvSpPr txBox="1"/>
          <p:nvPr/>
        </p:nvSpPr>
        <p:spPr>
          <a:xfrm>
            <a:off x="1733829" y="1623882"/>
            <a:ext cx="10412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3 mdr.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8A1EF866-86AF-8872-8AD2-F76B972772EE}"/>
              </a:ext>
            </a:extLst>
          </p:cNvPr>
          <p:cNvSpPr txBox="1"/>
          <p:nvPr/>
        </p:nvSpPr>
        <p:spPr>
          <a:xfrm>
            <a:off x="2855425" y="1623882"/>
            <a:ext cx="10412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12-18 mdr.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A5BB5C7D-1580-2C23-FF70-3E41B77C2C41}"/>
              </a:ext>
            </a:extLst>
          </p:cNvPr>
          <p:cNvSpPr txBox="1"/>
          <p:nvPr/>
        </p:nvSpPr>
        <p:spPr>
          <a:xfrm>
            <a:off x="4957105" y="1618782"/>
            <a:ext cx="10412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3 mdr.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6F6D536E-138F-51E0-DF45-42EA4D11C808}"/>
              </a:ext>
            </a:extLst>
          </p:cNvPr>
          <p:cNvSpPr txBox="1"/>
          <p:nvPr/>
        </p:nvSpPr>
        <p:spPr>
          <a:xfrm>
            <a:off x="6085134" y="1618383"/>
            <a:ext cx="10412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3-4 mdr.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73D31F28-657B-A072-5EF1-EBC2A1BE6A9D}"/>
              </a:ext>
            </a:extLst>
          </p:cNvPr>
          <p:cNvSpPr txBox="1"/>
          <p:nvPr/>
        </p:nvSpPr>
        <p:spPr>
          <a:xfrm>
            <a:off x="7245932" y="1621902"/>
            <a:ext cx="10412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3 mdr.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C389197B-8539-ED7A-1387-EBC877151BE2}"/>
              </a:ext>
            </a:extLst>
          </p:cNvPr>
          <p:cNvSpPr txBox="1"/>
          <p:nvPr/>
        </p:nvSpPr>
        <p:spPr>
          <a:xfrm>
            <a:off x="8335639" y="1617374"/>
            <a:ext cx="5783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1 md.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9FE585B1-09C1-D0E2-A252-503F9AE2E976}"/>
              </a:ext>
            </a:extLst>
          </p:cNvPr>
          <p:cNvSpPr txBox="1"/>
          <p:nvPr/>
        </p:nvSpPr>
        <p:spPr>
          <a:xfrm>
            <a:off x="179512" y="4968844"/>
            <a:ext cx="469084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I alt 2,5 - 3,5 år</a:t>
            </a:r>
          </a:p>
          <a:p>
            <a:endParaRPr lang="da-DK" sz="1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Mange planer i gang </a:t>
            </a:r>
            <a:r>
              <a:rPr lang="da-DK" sz="1400" dirty="0">
                <a:solidFill>
                  <a:schemeClr val="tx1">
                    <a:lumMod val="50000"/>
                  </a:schemeClr>
                </a:solidFill>
                <a:latin typeface="+mn-lt"/>
                <a:sym typeface="Symbol" panose="05050102010706020507" pitchFamily="18" charset="2"/>
              </a:rPr>
              <a:t> evt. ventetid før igangsætning</a:t>
            </a:r>
            <a:endParaRPr lang="da-DK" sz="1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22A616DC-89FB-68C5-BC33-0C491C3429B8}"/>
              </a:ext>
            </a:extLst>
          </p:cNvPr>
          <p:cNvSpPr/>
          <p:nvPr/>
        </p:nvSpPr>
        <p:spPr>
          <a:xfrm>
            <a:off x="6085135" y="2060848"/>
            <a:ext cx="1041277" cy="223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i="1" dirty="0" err="1">
              <a:solidFill>
                <a:schemeClr val="bg1"/>
              </a:solidFill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A3434462-B883-0052-F572-558CD5D309F4}"/>
              </a:ext>
            </a:extLst>
          </p:cNvPr>
          <p:cNvSpPr/>
          <p:nvPr/>
        </p:nvSpPr>
        <p:spPr>
          <a:xfrm>
            <a:off x="7206731" y="2060848"/>
            <a:ext cx="1041277" cy="223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i="1" dirty="0" err="1">
              <a:solidFill>
                <a:schemeClr val="bg1"/>
              </a:solidFill>
            </a:endParaRP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EBC60620-C962-43EB-4014-B2DFE6515307}"/>
              </a:ext>
            </a:extLst>
          </p:cNvPr>
          <p:cNvSpPr/>
          <p:nvPr/>
        </p:nvSpPr>
        <p:spPr>
          <a:xfrm>
            <a:off x="1733829" y="2060848"/>
            <a:ext cx="1041277" cy="223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i="1" dirty="0" err="1">
              <a:solidFill>
                <a:schemeClr val="bg1"/>
              </a:solidFill>
            </a:endParaRP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C2AEFDD0-FFB2-5E07-29FC-16A0D5B96E8E}"/>
              </a:ext>
            </a:extLst>
          </p:cNvPr>
          <p:cNvSpPr/>
          <p:nvPr/>
        </p:nvSpPr>
        <p:spPr>
          <a:xfrm>
            <a:off x="4957106" y="2060848"/>
            <a:ext cx="1041277" cy="223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i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54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9" grpId="0"/>
      <p:bldP spid="11" grpId="0"/>
      <p:bldP spid="15" grpId="0"/>
      <p:bldP spid="17" grpId="0"/>
      <p:bldP spid="18" grpId="0" animBg="1"/>
      <p:bldP spid="19" grpId="0"/>
      <p:bldP spid="2" grpId="0"/>
      <p:bldP spid="12" grpId="0"/>
      <p:bldP spid="13" grpId="0"/>
      <p:bldP spid="20" grpId="0"/>
      <p:bldP spid="21" grpId="0"/>
      <p:bldP spid="22" grpId="0"/>
      <p:bldP spid="23" grpId="0"/>
      <p:bldP spid="24" grpId="0"/>
      <p:bldP spid="26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E55FB1EF-5B7A-1575-5EB2-638D77A88A6D}"/>
              </a:ext>
            </a:extLst>
          </p:cNvPr>
          <p:cNvSpPr txBox="1"/>
          <p:nvPr/>
        </p:nvSpPr>
        <p:spPr>
          <a:xfrm>
            <a:off x="107504" y="332656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1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Byggeri under opførelse</a:t>
            </a:r>
          </a:p>
        </p:txBody>
      </p:sp>
      <p:pic>
        <p:nvPicPr>
          <p:cNvPr id="5" name="Billede 4" descr="Et billede, der indeholder udendørs, sky, bil, Landkøretøj&#10;&#10;Automatisk genereret beskrivelse">
            <a:extLst>
              <a:ext uri="{FF2B5EF4-FFF2-40B4-BE49-F238E27FC236}">
                <a16:creationId xmlns:a16="http://schemas.microsoft.com/office/drawing/2014/main" id="{88FFDB3F-DBDC-C0AB-30E1-0165069FA2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31"/>
          <a:stretch/>
        </p:blipFill>
        <p:spPr>
          <a:xfrm>
            <a:off x="0" y="188640"/>
            <a:ext cx="4574771" cy="2592288"/>
          </a:xfrm>
          <a:prstGeom prst="rect">
            <a:avLst/>
          </a:prstGeom>
        </p:spPr>
      </p:pic>
      <p:pic>
        <p:nvPicPr>
          <p:cNvPr id="7" name="Billede 6" descr="Et billede, der indeholder udendørs, sky, by, vindue&#10;&#10;Automatisk genereret beskrivelse">
            <a:extLst>
              <a:ext uri="{FF2B5EF4-FFF2-40B4-BE49-F238E27FC236}">
                <a16:creationId xmlns:a16="http://schemas.microsoft.com/office/drawing/2014/main" id="{4A4FEAAD-5871-5D70-1A4F-59538241BB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r="15062" b="53787"/>
          <a:stretch/>
        </p:blipFill>
        <p:spPr>
          <a:xfrm rot="5400000">
            <a:off x="3770643" y="1080987"/>
            <a:ext cx="3684730" cy="1900036"/>
          </a:xfrm>
          <a:prstGeom prst="rect">
            <a:avLst/>
          </a:prstGeom>
        </p:spPr>
      </p:pic>
      <p:pic>
        <p:nvPicPr>
          <p:cNvPr id="9" name="Billede 8" descr="Et billede, der indeholder udendørs, græs, sky, bygning&#10;&#10;Automatisk genereret beskrivelse">
            <a:extLst>
              <a:ext uri="{FF2B5EF4-FFF2-40B4-BE49-F238E27FC236}">
                <a16:creationId xmlns:a16="http://schemas.microsoft.com/office/drawing/2014/main" id="{7ED3F00A-68B3-A57A-58D9-CFA138609F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"/>
          <a:stretch/>
        </p:blipFill>
        <p:spPr>
          <a:xfrm>
            <a:off x="1385" y="2851352"/>
            <a:ext cx="4572000" cy="3459480"/>
          </a:xfrm>
          <a:prstGeom prst="rect">
            <a:avLst/>
          </a:prstGeom>
        </p:spPr>
      </p:pic>
      <p:pic>
        <p:nvPicPr>
          <p:cNvPr id="11" name="Billede 10" descr="Et billede, der indeholder sky, udendørs, jord, træ&#10;&#10;Automatisk genereret beskrivelse">
            <a:extLst>
              <a:ext uri="{FF2B5EF4-FFF2-40B4-BE49-F238E27FC236}">
                <a16:creationId xmlns:a16="http://schemas.microsoft.com/office/drawing/2014/main" id="{57B83D25-5189-1ED8-986E-BB07D0BCF2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6" b="20193"/>
          <a:stretch/>
        </p:blipFill>
        <p:spPr>
          <a:xfrm>
            <a:off x="4662989" y="4004685"/>
            <a:ext cx="4479625" cy="2847196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C8D91306-0D15-CD49-5D8F-968346E754C2}"/>
              </a:ext>
            </a:extLst>
          </p:cNvPr>
          <p:cNvSpPr txBox="1"/>
          <p:nvPr/>
        </p:nvSpPr>
        <p:spPr>
          <a:xfrm>
            <a:off x="6651244" y="188640"/>
            <a:ext cx="2385251" cy="10874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Smedeland 8A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200 boliger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Forventet indflytning juli 2024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6BF0807F-D2F2-34D5-1B7C-5C0C5498EF09}"/>
              </a:ext>
            </a:extLst>
          </p:cNvPr>
          <p:cNvSpPr txBox="1"/>
          <p:nvPr/>
        </p:nvSpPr>
        <p:spPr>
          <a:xfrm>
            <a:off x="6651243" y="3329631"/>
            <a:ext cx="2385251" cy="5437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Smedeland 38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183 boliger</a:t>
            </a:r>
          </a:p>
        </p:txBody>
      </p:sp>
    </p:spTree>
    <p:extLst>
      <p:ext uri="{BB962C8B-B14F-4D97-AF65-F5344CB8AC3E}">
        <p14:creationId xmlns:p14="http://schemas.microsoft.com/office/powerpoint/2010/main" val="27809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træ, sky, Skraldecontainer&#10;&#10;Automatisk genereret beskrivelse">
            <a:extLst>
              <a:ext uri="{FF2B5EF4-FFF2-40B4-BE49-F238E27FC236}">
                <a16:creationId xmlns:a16="http://schemas.microsoft.com/office/drawing/2014/main" id="{9DD82D4D-569E-8E73-A884-CC74A8CBA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6" y="476672"/>
            <a:ext cx="4118540" cy="3086100"/>
          </a:xfrm>
          <a:prstGeom prst="rect">
            <a:avLst/>
          </a:prstGeom>
        </p:spPr>
      </p:pic>
      <p:pic>
        <p:nvPicPr>
          <p:cNvPr id="7" name="Billede 6" descr="Et billede, der indeholder udendørs, sky, græs, Kontorbygning&#10;&#10;Automatisk genereret beskrivelse">
            <a:extLst>
              <a:ext uri="{FF2B5EF4-FFF2-40B4-BE49-F238E27FC236}">
                <a16:creationId xmlns:a16="http://schemas.microsoft.com/office/drawing/2014/main" id="{57E80907-684B-2D49-360B-C39E6781D5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0928"/>
            <a:ext cx="4118540" cy="30861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5D08E903-0ED7-8202-1F20-A797893DD38B}"/>
              </a:ext>
            </a:extLst>
          </p:cNvPr>
          <p:cNvSpPr txBox="1"/>
          <p:nvPr/>
        </p:nvSpPr>
        <p:spPr>
          <a:xfrm>
            <a:off x="458192" y="3789040"/>
            <a:ext cx="3914234" cy="1241365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”Nyskabende inden for dansk industri”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Anlagt i 1960’erne på jord opkøbt af privat udvikler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150 ha industrigrunde og 17 ha vejareal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E1EDACF7-A644-2FF9-E167-29251A214237}"/>
              </a:ext>
            </a:extLst>
          </p:cNvPr>
          <p:cNvSpPr txBox="1"/>
          <p:nvPr/>
        </p:nvSpPr>
        <p:spPr>
          <a:xfrm>
            <a:off x="4572000" y="2276872"/>
            <a:ext cx="4118540" cy="33855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Hersted Industripark</a:t>
            </a:r>
          </a:p>
        </p:txBody>
      </p:sp>
    </p:spTree>
    <p:extLst>
      <p:ext uri="{BB962C8B-B14F-4D97-AF65-F5344CB8AC3E}">
        <p14:creationId xmlns:p14="http://schemas.microsoft.com/office/powerpoint/2010/main" val="50880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6E9D04EE-A126-7D27-6304-BBFA32E9801A}"/>
              </a:ext>
            </a:extLst>
          </p:cNvPr>
          <p:cNvSpPr txBox="1"/>
          <p:nvPr/>
        </p:nvSpPr>
        <p:spPr>
          <a:xfrm>
            <a:off x="974069" y="188640"/>
            <a:ext cx="55446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Virksomheders behov ændrer sig 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Symbol" panose="05050102010706020507" pitchFamily="18" charset="2"/>
              </a:rPr>
              <a:t> nogle bygninger er nu 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tomme eller udlejes til andre formål</a:t>
            </a:r>
          </a:p>
        </p:txBody>
      </p:sp>
      <p:pic>
        <p:nvPicPr>
          <p:cNvPr id="4" name="Billede 3" descr="Et billede, der indeholder udendørs, tekst, skilt/tegn, græs&#10;&#10;Automatisk genereret beskrivelse">
            <a:extLst>
              <a:ext uri="{FF2B5EF4-FFF2-40B4-BE49-F238E27FC236}">
                <a16:creationId xmlns:a16="http://schemas.microsoft.com/office/drawing/2014/main" id="{E9E42634-67D1-6724-F188-0FE51819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r="16554" b="11386"/>
          <a:stretch/>
        </p:blipFill>
        <p:spPr>
          <a:xfrm>
            <a:off x="6516216" y="188640"/>
            <a:ext cx="2304256" cy="230425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946D169E-D5D4-FF46-195D-21DEE84A1598}"/>
              </a:ext>
            </a:extLst>
          </p:cNvPr>
          <p:cNvSpPr txBox="1"/>
          <p:nvPr/>
        </p:nvSpPr>
        <p:spPr>
          <a:xfrm>
            <a:off x="179512" y="4221088"/>
            <a:ext cx="578394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Letbanesamarbejde mellem region og kommuner langs Ring 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2010: Samarbejde med Realdania om ambitiøs udviklingsplan langs letbanen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2018: Ejerkredsen godkender anlæg af letbanen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2025: Letbanen åbner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175D25C-53BE-CA45-1BB6-16133D3B5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24"/>
          <a:stretch/>
        </p:blipFill>
        <p:spPr>
          <a:xfrm>
            <a:off x="167324" y="1118353"/>
            <a:ext cx="5737003" cy="305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05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E1E58CF8-4E97-A5FF-EAA5-6AF7A12D25EC}"/>
              </a:ext>
            </a:extLst>
          </p:cNvPr>
          <p:cNvSpPr txBox="1"/>
          <p:nvPr/>
        </p:nvSpPr>
        <p:spPr>
          <a:xfrm>
            <a:off x="179512" y="201320"/>
            <a:ext cx="8381091" cy="3416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0"/>
              </a:spcAft>
            </a:pPr>
            <a:r>
              <a:rPr lang="da-DK" sz="2200" b="1" dirty="0">
                <a:solidFill>
                  <a:srgbClr val="7F7F7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Byomdannelse i Hersted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da-DK" sz="1500" dirty="0">
                <a:solidFill>
                  <a:srgbClr val="7F7F7F"/>
                </a:solidFill>
                <a:latin typeface="Georgia"/>
              </a:rPr>
              <a:t>En blandet bydel med boliger, erhverv, detailhandel, skole, institutioner og kulturliv</a:t>
            </a:r>
          </a:p>
          <a:p>
            <a:pPr marL="285750" indent="-285750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da-DK" sz="1500" dirty="0">
                <a:solidFill>
                  <a:srgbClr val="7F7F7F"/>
                </a:solidFill>
                <a:latin typeface="Georgia"/>
              </a:rPr>
              <a:t>I runde tal: 12.000 nye boliger - heraf</a:t>
            </a:r>
          </a:p>
          <a:p>
            <a:pPr marL="284400">
              <a:spcAft>
                <a:spcPts val="200"/>
              </a:spcAft>
            </a:pPr>
            <a:r>
              <a:rPr lang="da-DK" sz="1500" dirty="0">
                <a:solidFill>
                  <a:srgbClr val="7F7F7F"/>
                </a:solidFill>
                <a:latin typeface="Georgia"/>
              </a:rPr>
              <a:t>ca. 6.000 i planperioden 2022-2034</a:t>
            </a:r>
          </a:p>
          <a:p>
            <a:pPr marL="284400">
              <a:spcAft>
                <a:spcPts val="1800"/>
              </a:spcAft>
            </a:pPr>
            <a:r>
              <a:rPr lang="da-DK" sz="1500" dirty="0">
                <a:solidFill>
                  <a:srgbClr val="7F7F7F"/>
                </a:solidFill>
                <a:latin typeface="Georgia"/>
              </a:rPr>
              <a:t>ca. 6.000 i perioden 2035-2045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da-DK" sz="1500" dirty="0">
                <a:solidFill>
                  <a:srgbClr val="7F7F7F"/>
                </a:solidFill>
                <a:latin typeface="Georgia"/>
              </a:rPr>
              <a:t>Sker i etaper og vil strække sig over lang tid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da-DK" sz="1500" dirty="0">
                <a:solidFill>
                  <a:srgbClr val="7F7F7F"/>
                </a:solidFill>
                <a:latin typeface="Georgia"/>
              </a:rPr>
              <a:t>Som grundejer bestemmer du selv – inden for rammerne af rækkefølgeplanen – hvornår din grund kommer i spil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500" dirty="0">
                <a:solidFill>
                  <a:srgbClr val="7F7F7F"/>
                </a:solidFill>
                <a:latin typeface="Georgia"/>
              </a:rPr>
              <a:t>Rækkefølgen fastlægges i kommuneplanen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6EE08E2D-4921-3516-15D2-8EFF2C09F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10" b="5432"/>
          <a:stretch/>
        </p:blipFill>
        <p:spPr>
          <a:xfrm>
            <a:off x="2051720" y="3717032"/>
            <a:ext cx="4334632" cy="3024336"/>
          </a:xfrm>
          <a:prstGeom prst="rect">
            <a:avLst/>
          </a:prstGeom>
        </p:spPr>
      </p:pic>
      <p:grpSp>
        <p:nvGrpSpPr>
          <p:cNvPr id="5" name="Gruppe 4">
            <a:extLst>
              <a:ext uri="{FF2B5EF4-FFF2-40B4-BE49-F238E27FC236}">
                <a16:creationId xmlns:a16="http://schemas.microsoft.com/office/drawing/2014/main" id="{944C4332-0FFB-79DE-970C-206AD34C8E4D}"/>
              </a:ext>
            </a:extLst>
          </p:cNvPr>
          <p:cNvGrpSpPr/>
          <p:nvPr/>
        </p:nvGrpSpPr>
        <p:grpSpPr>
          <a:xfrm>
            <a:off x="4507065" y="4653135"/>
            <a:ext cx="1224141" cy="2016224"/>
            <a:chOff x="4860027" y="4149080"/>
            <a:chExt cx="1224141" cy="2016224"/>
          </a:xfrm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230412C3-62BD-7F48-AD18-4C53AEADA8FA}"/>
                </a:ext>
              </a:extLst>
            </p:cNvPr>
            <p:cNvSpPr/>
            <p:nvPr/>
          </p:nvSpPr>
          <p:spPr>
            <a:xfrm>
              <a:off x="5436096" y="4149080"/>
              <a:ext cx="648072" cy="1728192"/>
            </a:xfrm>
            <a:prstGeom prst="rect">
              <a:avLst/>
            </a:prstGeom>
            <a:solidFill>
              <a:srgbClr val="F7931C">
                <a:alpha val="6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C6583644-C3B9-CC8C-EACA-80C09B6C0698}"/>
                </a:ext>
              </a:extLst>
            </p:cNvPr>
            <p:cNvSpPr/>
            <p:nvPr/>
          </p:nvSpPr>
          <p:spPr>
            <a:xfrm>
              <a:off x="4860032" y="5229200"/>
              <a:ext cx="576064" cy="432048"/>
            </a:xfrm>
            <a:prstGeom prst="rect">
              <a:avLst/>
            </a:prstGeom>
            <a:solidFill>
              <a:srgbClr val="F7931C">
                <a:alpha val="6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AA70803A-1877-687B-F391-6180D47A453A}"/>
                </a:ext>
              </a:extLst>
            </p:cNvPr>
            <p:cNvSpPr/>
            <p:nvPr/>
          </p:nvSpPr>
          <p:spPr>
            <a:xfrm>
              <a:off x="4932040" y="4581128"/>
              <a:ext cx="504056" cy="648072"/>
            </a:xfrm>
            <a:prstGeom prst="rect">
              <a:avLst/>
            </a:prstGeom>
            <a:solidFill>
              <a:srgbClr val="F7931C">
                <a:alpha val="6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9" name="Retvinklet trekant 8">
              <a:extLst>
                <a:ext uri="{FF2B5EF4-FFF2-40B4-BE49-F238E27FC236}">
                  <a16:creationId xmlns:a16="http://schemas.microsoft.com/office/drawing/2014/main" id="{722ED3FA-464F-12EB-9D8B-1ED89001EBFA}"/>
                </a:ext>
              </a:extLst>
            </p:cNvPr>
            <p:cNvSpPr/>
            <p:nvPr/>
          </p:nvSpPr>
          <p:spPr>
            <a:xfrm rot="10800000">
              <a:off x="5436097" y="5877272"/>
              <a:ext cx="648071" cy="288032"/>
            </a:xfrm>
            <a:prstGeom prst="rtTriangle">
              <a:avLst/>
            </a:prstGeom>
            <a:solidFill>
              <a:srgbClr val="F7931C">
                <a:alpha val="6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0" name="Retvinklet trekant 9">
              <a:extLst>
                <a:ext uri="{FF2B5EF4-FFF2-40B4-BE49-F238E27FC236}">
                  <a16:creationId xmlns:a16="http://schemas.microsoft.com/office/drawing/2014/main" id="{B11DB553-F6C3-3A4E-3DFA-7FCB00A50AA0}"/>
                </a:ext>
              </a:extLst>
            </p:cNvPr>
            <p:cNvSpPr/>
            <p:nvPr/>
          </p:nvSpPr>
          <p:spPr>
            <a:xfrm rot="10800000">
              <a:off x="4860027" y="5661246"/>
              <a:ext cx="576065" cy="216025"/>
            </a:xfrm>
            <a:prstGeom prst="rtTriangle">
              <a:avLst/>
            </a:prstGeom>
            <a:solidFill>
              <a:srgbClr val="F7931C">
                <a:alpha val="6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sp>
        <p:nvSpPr>
          <p:cNvPr id="11" name="Tekstfelt 10">
            <a:extLst>
              <a:ext uri="{FF2B5EF4-FFF2-40B4-BE49-F238E27FC236}">
                <a16:creationId xmlns:a16="http://schemas.microsoft.com/office/drawing/2014/main" id="{802E0685-7CD2-99ED-8532-E0BBA3CF88EF}"/>
              </a:ext>
            </a:extLst>
          </p:cNvPr>
          <p:cNvSpPr txBox="1"/>
          <p:nvPr/>
        </p:nvSpPr>
        <p:spPr>
          <a:xfrm>
            <a:off x="6602376" y="4609290"/>
            <a:ext cx="231133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2022-2034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ca. 6.000 boliger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3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Tæt bebyggelse ved stationen - i senere faser trappes ned mod vest og nord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5C8C56D4-D1E8-9F95-5F7B-F0E35919B239}"/>
              </a:ext>
            </a:extLst>
          </p:cNvPr>
          <p:cNvCxnSpPr>
            <a:cxnSpLocks/>
          </p:cNvCxnSpPr>
          <p:nvPr/>
        </p:nvCxnSpPr>
        <p:spPr>
          <a:xfrm>
            <a:off x="5515182" y="4797151"/>
            <a:ext cx="1087194" cy="0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41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8557B510-21E4-9CD7-81BF-91A3B4AE745C}"/>
              </a:ext>
            </a:extLst>
          </p:cNvPr>
          <p:cNvSpPr txBox="1"/>
          <p:nvPr/>
        </p:nvSpPr>
        <p:spPr>
          <a:xfrm>
            <a:off x="395538" y="1930624"/>
            <a:ext cx="244827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Udvikle ejendommen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15B54C3-CC49-FF98-B822-260A6A4103B8}"/>
              </a:ext>
            </a:extLst>
          </p:cNvPr>
          <p:cNvSpPr txBox="1"/>
          <p:nvPr/>
        </p:nvSpPr>
        <p:spPr>
          <a:xfrm>
            <a:off x="5076058" y="1930624"/>
            <a:ext cx="30243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Fortsætte med at drive virksomhed/ udleje lokaler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482D9EE-1C0E-DD1D-DCC4-CC474591E78A}"/>
              </a:ext>
            </a:extLst>
          </p:cNvPr>
          <p:cNvSpPr txBox="1"/>
          <p:nvPr/>
        </p:nvSpPr>
        <p:spPr>
          <a:xfrm>
            <a:off x="395536" y="1429326"/>
            <a:ext cx="856895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Du er grundejer og vil gerne…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05F29D4-342E-B828-B22D-12EB9570C73C}"/>
              </a:ext>
            </a:extLst>
          </p:cNvPr>
          <p:cNvSpPr txBox="1"/>
          <p:nvPr/>
        </p:nvSpPr>
        <p:spPr>
          <a:xfrm>
            <a:off x="899592" y="3105979"/>
            <a:ext cx="244827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”Hvorfor er planprocessen så lang?”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3FED8371-EC2C-7BEF-44E9-8B84C4C99184}"/>
              </a:ext>
            </a:extLst>
          </p:cNvPr>
          <p:cNvSpPr txBox="1"/>
          <p:nvPr/>
        </p:nvSpPr>
        <p:spPr>
          <a:xfrm>
            <a:off x="5076058" y="2985919"/>
            <a:ext cx="302433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”Hvilke konsekvenser har det for mig og mine lejere, at der </a:t>
            </a:r>
            <a:r>
              <a:rPr lang="da-DK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byudvikles</a:t>
            </a:r>
            <a:r>
              <a:rPr lang="da-DK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omkring vores grund?”</a:t>
            </a:r>
          </a:p>
        </p:txBody>
      </p:sp>
      <p:sp>
        <p:nvSpPr>
          <p:cNvPr id="7" name="Taleboble: oval 6">
            <a:extLst>
              <a:ext uri="{FF2B5EF4-FFF2-40B4-BE49-F238E27FC236}">
                <a16:creationId xmlns:a16="http://schemas.microsoft.com/office/drawing/2014/main" id="{7665E6EA-F031-D03B-FA97-42EFA13D9DE3}"/>
              </a:ext>
            </a:extLst>
          </p:cNvPr>
          <p:cNvSpPr/>
          <p:nvPr/>
        </p:nvSpPr>
        <p:spPr>
          <a:xfrm>
            <a:off x="260392" y="2528318"/>
            <a:ext cx="3591527" cy="1709320"/>
          </a:xfrm>
          <a:prstGeom prst="wedgeEllipseCallout">
            <a:avLst>
              <a:gd name="adj1" fmla="val -31166"/>
              <a:gd name="adj2" fmla="val 69453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i="1" dirty="0" err="1">
              <a:solidFill>
                <a:schemeClr val="bg1"/>
              </a:solidFill>
            </a:endParaRPr>
          </a:p>
        </p:txBody>
      </p:sp>
      <p:sp>
        <p:nvSpPr>
          <p:cNvPr id="8" name="Taleboble: oval 7">
            <a:extLst>
              <a:ext uri="{FF2B5EF4-FFF2-40B4-BE49-F238E27FC236}">
                <a16:creationId xmlns:a16="http://schemas.microsoft.com/office/drawing/2014/main" id="{02A13C88-E3C6-6C4F-7807-346D68297F0B}"/>
              </a:ext>
            </a:extLst>
          </p:cNvPr>
          <p:cNvSpPr/>
          <p:nvPr/>
        </p:nvSpPr>
        <p:spPr>
          <a:xfrm>
            <a:off x="4572000" y="2708920"/>
            <a:ext cx="3960440" cy="1709319"/>
          </a:xfrm>
          <a:prstGeom prst="wedgeEllipseCallout">
            <a:avLst>
              <a:gd name="adj1" fmla="val 45083"/>
              <a:gd name="adj2" fmla="val 58155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i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41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37C63F3C-F1D0-632B-1602-B2993A07A435}"/>
              </a:ext>
            </a:extLst>
          </p:cNvPr>
          <p:cNvSpPr txBox="1"/>
          <p:nvPr/>
        </p:nvSpPr>
        <p:spPr>
          <a:xfrm>
            <a:off x="2267744" y="530923"/>
            <a:ext cx="2606370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da-DK" sz="2200" b="1" dirty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Masterplan 2045</a:t>
            </a:r>
          </a:p>
          <a:p>
            <a:pPr>
              <a:spcAft>
                <a:spcPts val="2000"/>
              </a:spcAft>
            </a:pPr>
            <a:r>
              <a:rPr lang="da-DK" sz="1600" dirty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vedtaget maj 2020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9FBD4525-337A-193A-D671-08F79679CA6D}"/>
              </a:ext>
            </a:extLst>
          </p:cNvPr>
          <p:cNvSpPr txBox="1"/>
          <p:nvPr/>
        </p:nvSpPr>
        <p:spPr>
          <a:xfrm>
            <a:off x="5848508" y="512190"/>
            <a:ext cx="244827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>
                <a:solidFill>
                  <a:srgbClr val="7F7F7F"/>
                </a:solidFill>
                <a:latin typeface="+mn-lt"/>
              </a:rPr>
              <a:t>Vision</a:t>
            </a:r>
            <a:endParaRPr lang="da-DK" sz="1400" dirty="0">
              <a:solidFill>
                <a:srgbClr val="7F7F7F"/>
              </a:solidFill>
              <a:latin typeface="+mn-lt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26489C0-36CF-48C8-3699-DF490D4E6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18229"/>
            <a:ext cx="1133475" cy="160210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BEDA03C-61A1-2FEE-37AB-49D217BE6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276872"/>
            <a:ext cx="1135380" cy="16040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F3772CF-368E-B888-D554-CC4C25047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058938"/>
            <a:ext cx="1078230" cy="15278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09DB6627-7764-3A8C-9088-31D2C82A1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73" y="4647619"/>
            <a:ext cx="1078230" cy="15316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7D2F0A49-CC41-6A46-EC65-36D58F9D33E5}"/>
              </a:ext>
            </a:extLst>
          </p:cNvPr>
          <p:cNvSpPr txBox="1"/>
          <p:nvPr/>
        </p:nvSpPr>
        <p:spPr>
          <a:xfrm>
            <a:off x="2267744" y="2276872"/>
            <a:ext cx="35807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0"/>
              </a:spcAft>
            </a:pPr>
            <a:r>
              <a:rPr lang="da-DK" sz="2200" b="1" dirty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Kommuneplan </a:t>
            </a:r>
            <a:r>
              <a:rPr lang="da-DK" sz="1600" dirty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2022-2034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82539BBB-B281-6742-889B-C16CD6229642}"/>
              </a:ext>
            </a:extLst>
          </p:cNvPr>
          <p:cNvSpPr txBox="1"/>
          <p:nvPr/>
        </p:nvSpPr>
        <p:spPr>
          <a:xfrm>
            <a:off x="5852570" y="2276872"/>
            <a:ext cx="2683932" cy="1641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</a:pPr>
            <a:r>
              <a:rPr lang="da-DK" dirty="0">
                <a:solidFill>
                  <a:srgbClr val="7F7F7F"/>
                </a:solidFill>
                <a:latin typeface="+mn-lt"/>
              </a:rPr>
              <a:t>Overordnede rammer og retningslinjer</a:t>
            </a:r>
          </a:p>
          <a:p>
            <a:pPr>
              <a:spcAft>
                <a:spcPts val="1000"/>
              </a:spcAft>
            </a:pPr>
            <a:r>
              <a:rPr lang="da-DK" dirty="0">
                <a:solidFill>
                  <a:srgbClr val="7F7F7F"/>
                </a:solidFill>
                <a:latin typeface="+mn-lt"/>
              </a:rPr>
              <a:t>Kommunen skal ‘virke for’ planens realisering</a:t>
            </a:r>
          </a:p>
          <a:p>
            <a:r>
              <a:rPr lang="da-DK" dirty="0">
                <a:solidFill>
                  <a:srgbClr val="7F7F7F"/>
                </a:solidFill>
                <a:latin typeface="+mn-lt"/>
              </a:rPr>
              <a:t>Revideres hvert 4. år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C01C9A58-2B6A-4F67-B4CD-BAA4E166AACD}"/>
              </a:ext>
            </a:extLst>
          </p:cNvPr>
          <p:cNvSpPr txBox="1"/>
          <p:nvPr/>
        </p:nvSpPr>
        <p:spPr>
          <a:xfrm>
            <a:off x="2267744" y="4521814"/>
            <a:ext cx="260637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0"/>
              </a:spcAft>
            </a:pPr>
            <a:r>
              <a:rPr lang="da-DK" sz="2200" b="1" dirty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Lokalplaner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6D12B856-A539-C6BA-CD86-4BBEABEF872F}"/>
              </a:ext>
            </a:extLst>
          </p:cNvPr>
          <p:cNvSpPr txBox="1"/>
          <p:nvPr/>
        </p:nvSpPr>
        <p:spPr>
          <a:xfrm>
            <a:off x="5848508" y="4521814"/>
            <a:ext cx="26063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>
                <a:solidFill>
                  <a:srgbClr val="7F7F7F"/>
                </a:solidFill>
                <a:latin typeface="+mn-lt"/>
              </a:rPr>
              <a:t>Bindende for grundejere</a:t>
            </a:r>
          </a:p>
        </p:txBody>
      </p:sp>
    </p:spTree>
    <p:extLst>
      <p:ext uri="{BB962C8B-B14F-4D97-AF65-F5344CB8AC3E}">
        <p14:creationId xmlns:p14="http://schemas.microsoft.com/office/powerpoint/2010/main" val="227967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83ED52F-4C7C-E13C-41FA-FA6D28DA0B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t="1451"/>
          <a:stretch/>
        </p:blipFill>
        <p:spPr>
          <a:xfrm>
            <a:off x="6148413" y="3625791"/>
            <a:ext cx="2863215" cy="2455585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B8291507-95EA-B124-4893-A90B745A4D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saturation sat="130000"/>
                    </a14:imgEffect>
                  </a14:imgLayer>
                </a14:imgProps>
              </a:ext>
            </a:extLst>
          </a:blip>
          <a:srcRect l="20581"/>
          <a:stretch/>
        </p:blipFill>
        <p:spPr>
          <a:xfrm>
            <a:off x="167112" y="269776"/>
            <a:ext cx="5773348" cy="5820728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E8B2485D-73D6-ABA1-00C1-2C247C176F86}"/>
              </a:ext>
            </a:extLst>
          </p:cNvPr>
          <p:cNvSpPr/>
          <p:nvPr/>
        </p:nvSpPr>
        <p:spPr>
          <a:xfrm>
            <a:off x="3149971" y="2159543"/>
            <a:ext cx="936104" cy="936104"/>
          </a:xfrm>
          <a:prstGeom prst="ellipse">
            <a:avLst/>
          </a:prstGeom>
          <a:solidFill>
            <a:srgbClr val="002060">
              <a:alpha val="2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i="1" dirty="0" err="1">
              <a:solidFill>
                <a:schemeClr val="bg1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5D3EF8B-1418-0F53-077A-A19FDCD15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254" y="2491761"/>
            <a:ext cx="420660" cy="414564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801B3479-231A-4A95-EC97-D8C175019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4027302"/>
            <a:ext cx="336528" cy="331651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94600FF4-0C71-129A-7EE0-FD66DCEBC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04" y="4221088"/>
            <a:ext cx="335309" cy="329213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27B049D2-49C6-D603-CA9C-6E4D0F47D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752" y="4358953"/>
            <a:ext cx="335309" cy="329213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D1875FA6-FCF8-239C-6777-5BEA4730C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8434" y="1801330"/>
            <a:ext cx="336528" cy="331651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783FFF52-1F53-1045-1A16-C7662B347320}"/>
              </a:ext>
            </a:extLst>
          </p:cNvPr>
          <p:cNvSpPr>
            <a:spLocks noChangeAspect="1"/>
          </p:cNvSpPr>
          <p:nvPr/>
        </p:nvSpPr>
        <p:spPr>
          <a:xfrm>
            <a:off x="6165749" y="2298382"/>
            <a:ext cx="329213" cy="329213"/>
          </a:xfrm>
          <a:prstGeom prst="ellipse">
            <a:avLst/>
          </a:prstGeom>
          <a:solidFill>
            <a:srgbClr val="002060">
              <a:alpha val="2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i="1" dirty="0" err="1">
              <a:solidFill>
                <a:schemeClr val="bg1"/>
              </a:solidFill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0BF841A8-4D78-9B7A-23F1-28FC0B9D4412}"/>
              </a:ext>
            </a:extLst>
          </p:cNvPr>
          <p:cNvSpPr txBox="1"/>
          <p:nvPr/>
        </p:nvSpPr>
        <p:spPr>
          <a:xfrm>
            <a:off x="6598640" y="1801330"/>
            <a:ext cx="244827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Byudvikling 2022-2034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9962C12F-BE9C-36A7-C993-C76ED4687212}"/>
              </a:ext>
            </a:extLst>
          </p:cNvPr>
          <p:cNvSpPr txBox="1"/>
          <p:nvPr/>
        </p:nvSpPr>
        <p:spPr>
          <a:xfrm>
            <a:off x="6598640" y="2287220"/>
            <a:ext cx="244827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Byudvikling fremtidig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AA11F287-8EE3-277D-EC71-10FF631DC0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1262" y="4397862"/>
            <a:ext cx="335309" cy="329213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04542906-CF60-2983-8204-138BC31A44A1}"/>
              </a:ext>
            </a:extLst>
          </p:cNvPr>
          <p:cNvSpPr txBox="1"/>
          <p:nvPr/>
        </p:nvSpPr>
        <p:spPr>
          <a:xfrm>
            <a:off x="840334" y="4726041"/>
            <a:ext cx="113399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400" b="1" dirty="0">
                <a:solidFill>
                  <a:srgbClr val="002060"/>
                </a:solidFill>
                <a:latin typeface="+mj-lt"/>
              </a:rPr>
              <a:t>Hyldager-kvarteret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FBBA7C53-2F54-08CC-23CA-60F294EE587A}"/>
              </a:ext>
            </a:extLst>
          </p:cNvPr>
          <p:cNvSpPr txBox="1"/>
          <p:nvPr/>
        </p:nvSpPr>
        <p:spPr>
          <a:xfrm>
            <a:off x="1533826" y="3960927"/>
            <a:ext cx="11339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400" b="1" dirty="0">
                <a:solidFill>
                  <a:srgbClr val="002060"/>
                </a:solidFill>
                <a:latin typeface="+mj-lt"/>
              </a:rPr>
              <a:t>Vridsløse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E0D98B39-F134-81D4-FEDE-2E95E280B3EF}"/>
              </a:ext>
            </a:extLst>
          </p:cNvPr>
          <p:cNvSpPr txBox="1"/>
          <p:nvPr/>
        </p:nvSpPr>
        <p:spPr>
          <a:xfrm>
            <a:off x="1974331" y="4734942"/>
            <a:ext cx="11339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400" b="1" dirty="0">
                <a:solidFill>
                  <a:srgbClr val="002060"/>
                </a:solidFill>
                <a:latin typeface="+mj-lt"/>
              </a:rPr>
              <a:t>Centrum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B098EC8B-847E-EB7B-286F-FB284929E8C3}"/>
              </a:ext>
            </a:extLst>
          </p:cNvPr>
          <p:cNvSpPr txBox="1"/>
          <p:nvPr/>
        </p:nvSpPr>
        <p:spPr>
          <a:xfrm>
            <a:off x="2204801" y="3823156"/>
            <a:ext cx="11339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400" b="1" dirty="0">
                <a:solidFill>
                  <a:srgbClr val="002060"/>
                </a:solidFill>
                <a:latin typeface="+mj-lt"/>
              </a:rPr>
              <a:t>COOP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5E7DF19D-780C-8E23-F4F3-E3CF08719564}"/>
              </a:ext>
            </a:extLst>
          </p:cNvPr>
          <p:cNvSpPr txBox="1"/>
          <p:nvPr/>
        </p:nvSpPr>
        <p:spPr>
          <a:xfrm>
            <a:off x="2766009" y="2706614"/>
            <a:ext cx="11339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400" b="1" dirty="0">
                <a:solidFill>
                  <a:srgbClr val="002060"/>
                </a:solidFill>
                <a:latin typeface="+mj-lt"/>
              </a:rPr>
              <a:t>Hersted</a:t>
            </a:r>
          </a:p>
        </p:txBody>
      </p:sp>
    </p:spTree>
    <p:extLst>
      <p:ext uri="{BB962C8B-B14F-4D97-AF65-F5344CB8AC3E}">
        <p14:creationId xmlns:p14="http://schemas.microsoft.com/office/powerpoint/2010/main" val="1248845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kort, tekst, Plan, diagram&#10;&#10;Automatisk genereret beskrivelse">
            <a:extLst>
              <a:ext uri="{FF2B5EF4-FFF2-40B4-BE49-F238E27FC236}">
                <a16:creationId xmlns:a16="http://schemas.microsoft.com/office/drawing/2014/main" id="{351AF133-A964-570D-A2EF-E14EF0D3A3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375" r="2244" b="3291"/>
          <a:stretch/>
        </p:blipFill>
        <p:spPr>
          <a:xfrm>
            <a:off x="467544" y="708640"/>
            <a:ext cx="7888904" cy="5440719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A6A1D732-C866-3EAC-27ED-36A96D2A2F80}"/>
              </a:ext>
            </a:extLst>
          </p:cNvPr>
          <p:cNvSpPr txBox="1"/>
          <p:nvPr/>
        </p:nvSpPr>
        <p:spPr>
          <a:xfrm>
            <a:off x="467544" y="260648"/>
            <a:ext cx="7888904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da-DK" b="1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Kommuneplan 2022-2034 - anvendelse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6BB9903C-C360-0C88-58C1-C11291BC59CA}"/>
              </a:ext>
            </a:extLst>
          </p:cNvPr>
          <p:cNvSpPr txBox="1"/>
          <p:nvPr/>
        </p:nvSpPr>
        <p:spPr>
          <a:xfrm>
            <a:off x="4005001" y="2996952"/>
            <a:ext cx="11339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400" b="1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Erhverv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FD62D042-C6BD-9A29-6C14-9C6C2D2FA2DA}"/>
              </a:ext>
            </a:extLst>
          </p:cNvPr>
          <p:cNvSpPr txBox="1"/>
          <p:nvPr/>
        </p:nvSpPr>
        <p:spPr>
          <a:xfrm>
            <a:off x="5580112" y="4581128"/>
            <a:ext cx="12622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400" b="1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Blandet bolig og erhverv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DDD3D1F-0504-A480-B8EC-0D5D3A37DA18}"/>
              </a:ext>
            </a:extLst>
          </p:cNvPr>
          <p:cNvSpPr txBox="1"/>
          <p:nvPr/>
        </p:nvSpPr>
        <p:spPr>
          <a:xfrm>
            <a:off x="6164130" y="3789040"/>
            <a:ext cx="13601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400" b="1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Centerområde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E64845B-8A75-92B1-AD83-0359DCB70627}"/>
              </a:ext>
            </a:extLst>
          </p:cNvPr>
          <p:cNvSpPr txBox="1"/>
          <p:nvPr/>
        </p:nvSpPr>
        <p:spPr>
          <a:xfrm>
            <a:off x="1187624" y="1988840"/>
            <a:ext cx="11339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400" b="1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Bolig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927E9F-2B7D-660B-4C4D-89AE100D2DDA}"/>
              </a:ext>
            </a:extLst>
          </p:cNvPr>
          <p:cNvSpPr txBox="1"/>
          <p:nvPr/>
        </p:nvSpPr>
        <p:spPr>
          <a:xfrm>
            <a:off x="3059832" y="4024901"/>
            <a:ext cx="7200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400" b="1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Off</a:t>
            </a:r>
            <a:r>
              <a:rPr lang="da-DK" sz="1400" b="1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. formål</a:t>
            </a:r>
          </a:p>
        </p:txBody>
      </p:sp>
    </p:spTree>
    <p:extLst>
      <p:ext uri="{BB962C8B-B14F-4D97-AF65-F5344CB8AC3E}">
        <p14:creationId xmlns:p14="http://schemas.microsoft.com/office/powerpoint/2010/main" val="2262475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01011127-71E6-ECFD-2138-17802AA445C4}"/>
              </a:ext>
            </a:extLst>
          </p:cNvPr>
          <p:cNvSpPr txBox="1"/>
          <p:nvPr/>
        </p:nvSpPr>
        <p:spPr>
          <a:xfrm>
            <a:off x="395536" y="205040"/>
            <a:ext cx="8136904" cy="592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”Hvilke konsekvenser har det for mig og mine lejere, at der </a:t>
            </a:r>
            <a:r>
              <a:rPr lang="da-DK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byudvikles</a:t>
            </a:r>
            <a:r>
              <a:rPr lang="da-DK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omkring vores grund?”</a:t>
            </a:r>
          </a:p>
          <a:p>
            <a:endParaRPr lang="da-DK" dirty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da-DK" sz="16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Eventuelt indgår du aftale med bygherre på nabogrund om støjdæmpende foranstaltninger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da-DK" sz="16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Gradvis ændring af trafikmængder på vejene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da-DK" sz="16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Omlægning af visse kryds og vejstrækninger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da-DK" sz="16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Byggepladsgener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da-DK" sz="16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Du får beboere i stedet for anden virksomhed som nabo </a:t>
            </a:r>
            <a:r>
              <a:rPr lang="da-DK" sz="1600" dirty="0">
                <a:solidFill>
                  <a:schemeClr val="tx1">
                    <a:lumMod val="50000"/>
                  </a:schemeClr>
                </a:solidFill>
                <a:latin typeface="+mn-lt"/>
                <a:sym typeface="Symbol" panose="05050102010706020507" pitchFamily="18" charset="2"/>
              </a:rPr>
              <a:t> måske øget opmærksomhed om støj eller andre gener fra din virksomhed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da-DK" sz="1600" dirty="0">
                <a:solidFill>
                  <a:schemeClr val="tx1">
                    <a:lumMod val="50000"/>
                  </a:schemeClr>
                </a:solidFill>
                <a:latin typeface="+mn-lt"/>
                <a:sym typeface="Symbol" panose="05050102010706020507" pitchFamily="18" charset="2"/>
              </a:rPr>
              <a:t>Usikkerhed om, hvornår byomdannelsen ”når til dig”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da-DK" sz="1600" dirty="0">
                <a:solidFill>
                  <a:schemeClr val="tx1">
                    <a:lumMod val="50000"/>
                  </a:schemeClr>
                </a:solidFill>
                <a:latin typeface="+mn-lt"/>
                <a:sym typeface="Symbol" panose="05050102010706020507" pitchFamily="18" charset="2"/>
              </a:rPr>
              <a:t>Der er lang tid til, hvis du ligger i de sidste etaper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da-DK" sz="1600" dirty="0">
                <a:solidFill>
                  <a:schemeClr val="tx1">
                    <a:lumMod val="50000"/>
                  </a:schemeClr>
                </a:solidFill>
                <a:latin typeface="+mn-lt"/>
                <a:sym typeface="Symbol" panose="05050102010706020507" pitchFamily="18" charset="2"/>
              </a:rPr>
              <a:t>Eventuel udvidelse af dine nuværende aktiviteter er mulig inden for rammerne af gældende byplanvedtægt, 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da-DK" sz="1600" dirty="0">
                <a:solidFill>
                  <a:schemeClr val="tx1">
                    <a:lumMod val="50000"/>
                  </a:schemeClr>
                </a:solidFill>
                <a:latin typeface="+mn-lt"/>
                <a:sym typeface="Symbol" panose="05050102010706020507" pitchFamily="18" charset="2"/>
              </a:rPr>
              <a:t>men inden for kommuneplanens byomdannelsesområde kan du ikke forvente at få tilladelse til nye aktiviteter ud over byplanvedtægten (jf. kommunens pligt til at ‘virke for’ kommuneplanens realisering)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600" dirty="0">
                <a:solidFill>
                  <a:schemeClr val="tx1">
                    <a:lumMod val="50000"/>
                  </a:schemeClr>
                </a:solidFill>
                <a:latin typeface="+mn-lt"/>
                <a:sym typeface="Symbol" panose="05050102010706020507" pitchFamily="18" charset="2"/>
              </a:rPr>
              <a:t>Din grund stiger formentlig i værdi, hvis den ligger i et område, hvor der kan bygges boliger</a:t>
            </a:r>
            <a:endParaRPr lang="da-DK" sz="16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225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lbertslund Kommune">
  <a:themeElements>
    <a:clrScheme name="1 Albertslund Miljø &amp; Teknik">
      <a:dk1>
        <a:srgbClr val="7F7F7F"/>
      </a:dk1>
      <a:lt1>
        <a:srgbClr val="FFFFFF"/>
      </a:lt1>
      <a:dk2>
        <a:srgbClr val="000000"/>
      </a:dk2>
      <a:lt2>
        <a:srgbClr val="034EA2"/>
      </a:lt2>
      <a:accent1>
        <a:srgbClr val="497729"/>
      </a:accent1>
      <a:accent2>
        <a:srgbClr val="92AD7F"/>
      </a:accent2>
      <a:accent3>
        <a:srgbClr val="37591F"/>
      </a:accent3>
      <a:accent4>
        <a:srgbClr val="6D9254"/>
      </a:accent4>
      <a:accent5>
        <a:srgbClr val="B6C9A9"/>
      </a:accent5>
      <a:accent6>
        <a:srgbClr val="DBE4D4"/>
      </a:accent6>
      <a:hlink>
        <a:srgbClr val="497729"/>
      </a:hlink>
      <a:folHlink>
        <a:srgbClr val="8CC63F"/>
      </a:folHlink>
    </a:clrScheme>
    <a:fontScheme name="Albertslund">
      <a:majorFont>
        <a:latin typeface="Open Sans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rtlCol="0" anchor="ctr"/>
      <a:lstStyle>
        <a:defPPr algn="ctr">
          <a:defRPr i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i="1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 Albertslund Miljø &amp; Teknik.potx" id="{7BD21565-25C9-46CF-B65B-1F49D7F031DD}" vid="{713073CF-9CDC-4BED-813C-F3A9985EA378}"/>
    </a:ext>
  </a:extLst>
</a:theme>
</file>

<file path=ppt/theme/theme2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19B8D7E96D202419C399D6BC8BF0C35" ma:contentTypeVersion="17" ma:contentTypeDescription="Opret et nyt dokument." ma:contentTypeScope="" ma:versionID="5376866f8856f2c18d91551a560cc725">
  <xsd:schema xmlns:xsd="http://www.w3.org/2001/XMLSchema" xmlns:xs="http://www.w3.org/2001/XMLSchema" xmlns:p="http://schemas.microsoft.com/office/2006/metadata/properties" xmlns:ns2="66a4b6d7-0d08-4a25-adcf-96625c439860" xmlns:ns3="19421e1e-cca6-4aec-a547-7f1302fa52c5" targetNamespace="http://schemas.microsoft.com/office/2006/metadata/properties" ma:root="true" ma:fieldsID="c1b7a9250a5959cdbde73c17266cf599" ns2:_="" ns3:_="">
    <xsd:import namespace="66a4b6d7-0d08-4a25-adcf-96625c439860"/>
    <xsd:import namespace="19421e1e-cca6-4aec-a547-7f1302fa52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a4b6d7-0d08-4a25-adcf-96625c4398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illedmærker" ma:readOnly="false" ma:fieldId="{5cf76f15-5ced-4ddc-b409-7134ff3c332f}" ma:taxonomyMulti="true" ma:sspId="bb0b1ba4-d4a1-4e05-9ed3-357bd95cdb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421e1e-cca6-4aec-a547-7f1302fa52c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a7540c9-fd9c-4b3e-8256-4bbfb2aa17b6}" ma:internalName="TaxCatchAll" ma:showField="CatchAllData" ma:web="19421e1e-cca6-4aec-a547-7f1302fa52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235F4E-B7D5-40FA-9E2D-A4A583F772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0983D8-9F21-43D4-A241-B0C7C595DE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a4b6d7-0d08-4a25-adcf-96625c439860"/>
    <ds:schemaRef ds:uri="19421e1e-cca6-4aec-a547-7f1302fa52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 Albertslund Miljø &amp; Teknik</Template>
  <TotalTime>1050</TotalTime>
  <Words>983</Words>
  <Application>Microsoft Office PowerPoint</Application>
  <PresentationFormat>Skærmshow (4:3)</PresentationFormat>
  <Paragraphs>199</Paragraphs>
  <Slides>18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18</vt:i4>
      </vt:variant>
    </vt:vector>
  </HeadingPairs>
  <TitlesOfParts>
    <vt:vector size="29" baseType="lpstr">
      <vt:lpstr>Symbol</vt:lpstr>
      <vt:lpstr>Arial Unicode MS</vt:lpstr>
      <vt:lpstr>Times New Roman</vt:lpstr>
      <vt:lpstr>Calibri</vt:lpstr>
      <vt:lpstr>Arial</vt:lpstr>
      <vt:lpstr>Wingdings</vt:lpstr>
      <vt:lpstr>Open Sans</vt:lpstr>
      <vt:lpstr>Georgia</vt:lpstr>
      <vt:lpstr>Calibri Light</vt:lpstr>
      <vt:lpstr>Albertslund Kommune</vt:lpstr>
      <vt:lpstr>Office-tema</vt:lpstr>
      <vt:lpstr>Byomdannelse i Hersted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Albertslund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Hanne Moe</dc:creator>
  <cp:lastModifiedBy>Thomas Grauslund Nielsen</cp:lastModifiedBy>
  <cp:revision>8</cp:revision>
  <cp:lastPrinted>2023-11-20T14:12:48Z</cp:lastPrinted>
  <dcterms:created xsi:type="dcterms:W3CDTF">2023-09-26T11:38:11Z</dcterms:created>
  <dcterms:modified xsi:type="dcterms:W3CDTF">2023-11-23T08:02:25Z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</Properties>
</file>